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5143500" cx="9144000"/>
  <p:notesSz cx="6858000" cy="9144000"/>
  <p:embeddedFontLst>
    <p:embeddedFont>
      <p:font typeface="Roboto"/>
      <p:regular r:id="rId44"/>
      <p:bold r:id="rId45"/>
      <p:italic r:id="rId46"/>
      <p:boldItalic r:id="rId47"/>
    </p:embeddedFont>
    <p:embeddedFont>
      <p:font typeface="Proxima Nova"/>
      <p:regular r:id="rId48"/>
      <p:bold r:id="rId49"/>
      <p:italic r:id="rId50"/>
      <p:boldItalic r:id="rId51"/>
    </p:embeddedFont>
    <p:embeddedFont>
      <p:font typeface="Lato Light"/>
      <p:regular r:id="rId52"/>
      <p:bold r:id="rId53"/>
      <p:italic r:id="rId54"/>
      <p:boldItalic r:id="rId55"/>
    </p:embeddedFont>
    <p:embeddedFont>
      <p:font typeface="Source Sans Pr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39" Type="http://schemas.openxmlformats.org/officeDocument/2006/relationships/slide" Target="slides/slide32.xml"/><Relationship Id="rId26" Type="http://schemas.openxmlformats.org/officeDocument/2006/relationships/slide" Target="slides/slide19.xml"/><Relationship Id="rId13" Type="http://schemas.openxmlformats.org/officeDocument/2006/relationships/slide" Target="slides/slide6.xml"/><Relationship Id="rId18" Type="http://schemas.openxmlformats.org/officeDocument/2006/relationships/slide" Target="slides/slide11.xml"/><Relationship Id="rId42" Type="http://schemas.openxmlformats.org/officeDocument/2006/relationships/slide" Target="slides/slide35.xml"/><Relationship Id="rId47" Type="http://schemas.openxmlformats.org/officeDocument/2006/relationships/font" Target="fonts/Roboto-boldItalic.fntdata"/><Relationship Id="rId34" Type="http://schemas.openxmlformats.org/officeDocument/2006/relationships/slide" Target="slides/slide27.xml"/><Relationship Id="rId21" Type="http://schemas.openxmlformats.org/officeDocument/2006/relationships/slide" Target="slides/slide14.xml"/><Relationship Id="rId50" Type="http://schemas.openxmlformats.org/officeDocument/2006/relationships/font" Target="fonts/ProximaNova-italic.fntdata"/><Relationship Id="rId55" Type="http://schemas.openxmlformats.org/officeDocument/2006/relationships/font" Target="fonts/LatoLight-boldItalic.fntdata"/><Relationship Id="rId7" Type="http://schemas.openxmlformats.org/officeDocument/2006/relationships/notesMaster" Target="notesMasters/notesMaster1.xml"/><Relationship Id="rId2" Type="http://schemas.openxmlformats.org/officeDocument/2006/relationships/viewProps" Target="viewProps.xml"/><Relationship Id="rId29" Type="http://schemas.openxmlformats.org/officeDocument/2006/relationships/slide" Target="slides/slide22.xml"/><Relationship Id="rId16" Type="http://schemas.openxmlformats.org/officeDocument/2006/relationships/slide" Target="slides/slide9.xml"/><Relationship Id="rId40" Type="http://schemas.openxmlformats.org/officeDocument/2006/relationships/slide" Target="slides/slide33.xml"/><Relationship Id="rId45" Type="http://schemas.openxmlformats.org/officeDocument/2006/relationships/font" Target="fonts/Roboto-bold.fntdata"/><Relationship Id="rId32" Type="http://schemas.openxmlformats.org/officeDocument/2006/relationships/slide" Target="slides/slide25.xml"/><Relationship Id="rId37" Type="http://schemas.openxmlformats.org/officeDocument/2006/relationships/slide" Target="slides/slide30.xml"/><Relationship Id="rId24" Type="http://schemas.openxmlformats.org/officeDocument/2006/relationships/slide" Target="slides/slide17.xml"/><Relationship Id="rId53" Type="http://schemas.openxmlformats.org/officeDocument/2006/relationships/font" Target="fonts/LatoLight-bold.fntdata"/><Relationship Id="rId11" Type="http://schemas.openxmlformats.org/officeDocument/2006/relationships/slide" Target="slides/slide4.xml"/><Relationship Id="rId58" Type="http://schemas.openxmlformats.org/officeDocument/2006/relationships/font" Target="fonts/SourceSansPro-italic.fntdata"/><Relationship Id="rId5" Type="http://schemas.openxmlformats.org/officeDocument/2006/relationships/slideMaster" Target="slideMasters/slideMaster2.xml"/><Relationship Id="rId61" Type="http://schemas.openxmlformats.org/officeDocument/2006/relationships/customXml" Target="../customXml/item2.xml"/><Relationship Id="rId19" Type="http://schemas.openxmlformats.org/officeDocument/2006/relationships/slide" Target="slides/slide12.xml"/><Relationship Id="rId43" Type="http://schemas.openxmlformats.org/officeDocument/2006/relationships/slide" Target="slides/slide36.xml"/><Relationship Id="rId48" Type="http://schemas.openxmlformats.org/officeDocument/2006/relationships/font" Target="fonts/ProximaNova-regular.fntdata"/><Relationship Id="rId30" Type="http://schemas.openxmlformats.org/officeDocument/2006/relationships/slide" Target="slides/slide23.xml"/><Relationship Id="rId35" Type="http://schemas.openxmlformats.org/officeDocument/2006/relationships/slide" Target="slides/slide28.xml"/><Relationship Id="rId22" Type="http://schemas.openxmlformats.org/officeDocument/2006/relationships/slide" Target="slides/slide15.xml"/><Relationship Id="rId27" Type="http://schemas.openxmlformats.org/officeDocument/2006/relationships/slide" Target="slides/slide20.xml"/><Relationship Id="rId56" Type="http://schemas.openxmlformats.org/officeDocument/2006/relationships/font" Target="fonts/SourceSansPro-regular.fntdata"/><Relationship Id="rId14" Type="http://schemas.openxmlformats.org/officeDocument/2006/relationships/slide" Target="slides/slide7.xml"/><Relationship Id="rId8" Type="http://schemas.openxmlformats.org/officeDocument/2006/relationships/slide" Target="slides/slide1.xml"/><Relationship Id="rId51" Type="http://schemas.openxmlformats.org/officeDocument/2006/relationships/font" Target="fonts/ProximaNova-boldItalic.fntdata"/><Relationship Id="rId3" Type="http://schemas.openxmlformats.org/officeDocument/2006/relationships/presProps" Target="presProps.xml"/><Relationship Id="rId46" Type="http://schemas.openxmlformats.org/officeDocument/2006/relationships/font" Target="fonts/Roboto-italic.fntdata"/><Relationship Id="rId33" Type="http://schemas.openxmlformats.org/officeDocument/2006/relationships/slide" Target="slides/slide26.xml"/><Relationship Id="rId38" Type="http://schemas.openxmlformats.org/officeDocument/2006/relationships/slide" Target="slides/slide31.xml"/><Relationship Id="rId25" Type="http://schemas.openxmlformats.org/officeDocument/2006/relationships/slide" Target="slides/slide18.xml"/><Relationship Id="rId12" Type="http://schemas.openxmlformats.org/officeDocument/2006/relationships/slide" Target="slides/slide5.xml"/><Relationship Id="rId59" Type="http://schemas.openxmlformats.org/officeDocument/2006/relationships/font" Target="fonts/SourceSansPro-boldItalic.fntdata"/><Relationship Id="rId17" Type="http://schemas.openxmlformats.org/officeDocument/2006/relationships/slide" Target="slides/slide10.xml"/><Relationship Id="rId41" Type="http://schemas.openxmlformats.org/officeDocument/2006/relationships/slide" Target="slides/slide34.xml"/><Relationship Id="rId20" Type="http://schemas.openxmlformats.org/officeDocument/2006/relationships/slide" Target="slides/slide13.xml"/><Relationship Id="rId54" Type="http://schemas.openxmlformats.org/officeDocument/2006/relationships/font" Target="fonts/LatoLight-italic.fntdata"/><Relationship Id="rId62" Type="http://schemas.openxmlformats.org/officeDocument/2006/relationships/customXml" Target="../customXml/item3.xml"/><Relationship Id="rId1" Type="http://schemas.openxmlformats.org/officeDocument/2006/relationships/theme" Target="theme/theme1.xml"/><Relationship Id="rId6" Type="http://schemas.openxmlformats.org/officeDocument/2006/relationships/slideMaster" Target="slideMasters/slideMaster3.xml"/><Relationship Id="rId49" Type="http://schemas.openxmlformats.org/officeDocument/2006/relationships/font" Target="fonts/ProximaNova-bold.fntdata"/><Relationship Id="rId36" Type="http://schemas.openxmlformats.org/officeDocument/2006/relationships/slide" Target="slides/slide29.xml"/><Relationship Id="rId23" Type="http://schemas.openxmlformats.org/officeDocument/2006/relationships/slide" Target="slides/slide16.xml"/><Relationship Id="rId28" Type="http://schemas.openxmlformats.org/officeDocument/2006/relationships/slide" Target="slides/slide21.xml"/><Relationship Id="rId57" Type="http://schemas.openxmlformats.org/officeDocument/2006/relationships/font" Target="fonts/SourceSansPro-bold.fntdata"/><Relationship Id="rId15" Type="http://schemas.openxmlformats.org/officeDocument/2006/relationships/slide" Target="slides/slide8.xml"/><Relationship Id="rId44" Type="http://schemas.openxmlformats.org/officeDocument/2006/relationships/font" Target="fonts/Roboto-regular.fntdata"/><Relationship Id="rId31" Type="http://schemas.openxmlformats.org/officeDocument/2006/relationships/slide" Target="slides/slide24.xml"/><Relationship Id="rId52" Type="http://schemas.openxmlformats.org/officeDocument/2006/relationships/font" Target="fonts/LatoLight-regular.fntdata"/><Relationship Id="rId10" Type="http://schemas.openxmlformats.org/officeDocument/2006/relationships/slide" Target="slides/slide3.xml"/><Relationship Id="rId60" Type="http://schemas.openxmlformats.org/officeDocument/2006/relationships/customXml" Target="../customXml/item1.xml"/><Relationship Id="rId4" Type="http://schemas.openxmlformats.org/officeDocument/2006/relationships/slideMaster" Target="slideMasters/slideMaster1.xml"/><Relationship Id="rId9"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bec62c33d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1bec62c33d1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bec62c33d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bec62c33d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the brainwriting leader, you will keep time. Most brainwriting sessions are short and sweet. If you are having team members pass their cards to the next person for another round, shorter time limits work best (e.g., 3-5 minutes per round).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bec62c33d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bec62c33d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the ideas are recorded, share them in one place. If you are all together in one room, writing the ideas on a whiteboard or taping the notes to the wall is an easy way to present everyone’s ideas. </a:t>
            </a:r>
            <a:endParaRPr/>
          </a:p>
          <a:p>
            <a:pPr indent="0" lvl="0" marL="0" rtl="0" algn="l">
              <a:spcBef>
                <a:spcPts val="0"/>
              </a:spcBef>
              <a:spcAft>
                <a:spcPts val="0"/>
              </a:spcAft>
              <a:buNone/>
            </a:pPr>
            <a:r>
              <a:rPr lang="en"/>
              <a:t>You can also use a collaborative tool like Lucidchart to record ideas in a shared virtual whiteboard. An online whiteboard works especially well for remote or distributed teams who need to collaborate and stay on the same page. It’s also great for in-house teams where people can add ideas or notes anytime even after the official brainwriting meeting has ended.</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116e4b06d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116e4b06d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116e4b06d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116e4b06d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straightforward variation of a basic brainwriting session where you have a group of six people write down three ideas in five minutes on a worksheet. When the five minutes is up, each person passes their sheet to the next person to add another three ideas, and so on. </a:t>
            </a:r>
            <a:endParaRPr/>
          </a:p>
          <a:p>
            <a:pPr indent="0" lvl="0" marL="0" rtl="0" algn="l">
              <a:spcBef>
                <a:spcPts val="0"/>
              </a:spcBef>
              <a:spcAft>
                <a:spcPts val="0"/>
              </a:spcAft>
              <a:buNone/>
            </a:pPr>
            <a:r>
              <a:rPr lang="en"/>
              <a:t>This process lasts for six rounds (until the worksheet is filled up and each person has their original paper back—filled with ideas). By the end of the process, you should have 108 ideas written down and ready to review.  </a:t>
            </a:r>
            <a:endParaRPr/>
          </a:p>
          <a:p>
            <a:pPr indent="0" lvl="0" marL="0" rtl="0" algn="l">
              <a:spcBef>
                <a:spcPts val="0"/>
              </a:spcBef>
              <a:spcAft>
                <a:spcPts val="0"/>
              </a:spcAft>
              <a:buNone/>
            </a:pPr>
            <a:r>
              <a:rPr lang="en"/>
              <a:t>The 6-3-5 method is a good option if you have a large group of people you want to get ideas from. Simply break the team up into groups of six and off you go. It makes the idea generation (and sharing) process much simpler among a lot of people.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116e4b06d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116e4b06d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want to avoid a formal meeting, collaborative brainwriting is a good alternative. In this process, you select a space (a wall or whiteboard for example) that is easily accessible by your team and post a prompt. </a:t>
            </a:r>
            <a:endParaRPr/>
          </a:p>
          <a:p>
            <a:pPr indent="0" lvl="0" marL="0" rtl="0" algn="l">
              <a:spcBef>
                <a:spcPts val="0"/>
              </a:spcBef>
              <a:spcAft>
                <a:spcPts val="0"/>
              </a:spcAft>
              <a:buNone/>
            </a:pPr>
            <a:r>
              <a:rPr lang="en"/>
              <a:t>Then, throughout the day or week (whatever timeframe you choose), your team can add ideas to the board as inspiration or convenience strikes. </a:t>
            </a:r>
            <a:endParaRPr/>
          </a:p>
          <a:p>
            <a:pPr indent="0" lvl="0" marL="0" rtl="0" algn="l">
              <a:spcBef>
                <a:spcPts val="0"/>
              </a:spcBef>
              <a:spcAft>
                <a:spcPts val="0"/>
              </a:spcAft>
              <a:buNone/>
            </a:pPr>
            <a:r>
              <a:rPr lang="en"/>
              <a:t>This method is more flexible and low-key, which can work better for those who prefer to think through problems in their own time without the pressure of other people or the clock.</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116e4b06d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116e4b06d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 collaborative brainwriting, remote brainwriting provides a simple method for remote teams to generate and share ideas effectively. </a:t>
            </a:r>
            <a:endParaRPr/>
          </a:p>
          <a:p>
            <a:pPr indent="0" lvl="0" marL="0" rtl="0" algn="l">
              <a:spcBef>
                <a:spcPts val="0"/>
              </a:spcBef>
              <a:spcAft>
                <a:spcPts val="0"/>
              </a:spcAft>
              <a:buNone/>
            </a:pPr>
            <a:r>
              <a:rPr lang="en"/>
              <a:t>Typically, the process follows the collaborative method where a question or problem is posed and the team can respond within a certain timeframe. The difference here is that the platform for sharing ideas is virtual.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116e4b06d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116e4b06d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decide to use remote brainwriting, consider doing a test run first to work out any technical difficulties and determine the guidelines and best practices that will work best for your team.</a:t>
            </a:r>
            <a:endParaRPr/>
          </a:p>
          <a:p>
            <a:pPr indent="0" lvl="0" marL="0" rtl="0" algn="l">
              <a:spcBef>
                <a:spcPts val="0"/>
              </a:spcBef>
              <a:spcAft>
                <a:spcPts val="0"/>
              </a:spcAft>
              <a:buNone/>
            </a:pPr>
            <a:r>
              <a:rPr lang="en"/>
              <a:t>Brainwriting is a simple and effective technique for generating many high-quality ideas in a relatively short amount of time. Combined with a team-building brainstorming session, and you will be well on your way to your next great ideas.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116e4b06d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116e4b06d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the Crawford Slip Writing Method uses speed to encourage creativity, it is normally used by large groups where time is short but has to be of high productivity. This allows people to express themselves without having to discuss their ideas in a monotonous and lengthy way.</a:t>
            </a:r>
            <a:endParaRPr/>
          </a:p>
          <a:p>
            <a:pPr indent="0" lvl="0" marL="0" rtl="0" algn="l">
              <a:spcBef>
                <a:spcPts val="0"/>
              </a:spcBef>
              <a:spcAft>
                <a:spcPts val="0"/>
              </a:spcAft>
              <a:buNone/>
            </a:pPr>
            <a:r>
              <a:rPr lang="en"/>
              <a:t>It is also used to connect the ideas of large audiences, where time is also limited but which makes people feel that they are participating and expressing their opinions and ideas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116e4b06d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116e4b06d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keep participants focused on the task, one can set a time limit from the beginning. For example, if you are going to address three specific questions, you can set aside 10 minutes to work on the first question, 10 minutes for the second question, and 10 minutes for the last question. Of course, the amount of time you allocate to each question will depend on the complexity of the topic and the number of ideas you want to receive.</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116e4b06d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116e4b06d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Brainwriting is an alternative method to brainstorming. It is a technique for rapid idea generation that eliminates many of the pitfalls of traditional brainstorming meetings.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116e4b06d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116e4b06d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collecting each person’s answers, it is important to make an analysis in order to draw conclusions that help to deepen what you want to achieve with the team, whether it is the solution to a problem or the decision making necessary to meet objectives.</a:t>
            </a:r>
            <a:endParaRPr/>
          </a:p>
          <a:p>
            <a:pPr indent="0" lvl="0" marL="0" rtl="0" algn="l">
              <a:spcBef>
                <a:spcPts val="0"/>
              </a:spcBef>
              <a:spcAft>
                <a:spcPts val="0"/>
              </a:spcAft>
              <a:buNone/>
            </a:pPr>
            <a:r>
              <a:rPr lang="en"/>
              <a:t>This is why feedback plays an important role in the success of the working session. In this way, you can get an idea of how to improve the problem or issue you are dealing with. Also the team members will know what they think about their ideas and how these provide important data for success.</a:t>
            </a:r>
            <a:endParaRPr/>
          </a:p>
          <a:p>
            <a:pPr indent="0" lvl="0" marL="0" rtl="0" algn="l">
              <a:spcBef>
                <a:spcPts val="0"/>
              </a:spcBef>
              <a:spcAft>
                <a:spcPts val="0"/>
              </a:spcAft>
              <a:buNone/>
            </a:pPr>
            <a:r>
              <a:rPr lang="en"/>
              <a:t>With this Crawford writing method, the aim is to collect information from each team member in a very short time but which can result in qualitative data of ideas. If this tool is used in a correct way it can be of great help for problem solving, analysis of negative points of the company, creative ideas to solve bottleneck situations, among others.</a:t>
            </a:r>
            <a:endParaRPr/>
          </a:p>
          <a:p>
            <a:pPr indent="0" lvl="0" marL="0" rtl="0" algn="l">
              <a:spcBef>
                <a:spcPts val="0"/>
              </a:spcBef>
              <a:spcAft>
                <a:spcPts val="0"/>
              </a:spcAft>
              <a:buNone/>
            </a:pPr>
            <a:r>
              <a:rPr lang="en"/>
              <a:t>Thus, quality decisions can be made to improve the company’s productivity.</a:t>
            </a:r>
            <a:endParaRPr/>
          </a:p>
          <a:p>
            <a:pPr indent="0" lvl="0" marL="0" rtl="0" algn="l">
              <a:spcBef>
                <a:spcPts val="0"/>
              </a:spcBef>
              <a:spcAft>
                <a:spcPts val="0"/>
              </a:spcAft>
              <a:buNone/>
            </a:pPr>
            <a:r>
              <a:rPr lang="en"/>
              <a:t>Keep in mind when putting this method into practice:</a:t>
            </a:r>
            <a:endParaRPr/>
          </a:p>
          <a:p>
            <a:pPr indent="0" lvl="0" marL="0" rtl="0" algn="l">
              <a:spcBef>
                <a:spcPts val="0"/>
              </a:spcBef>
              <a:spcAft>
                <a:spcPts val="0"/>
              </a:spcAft>
              <a:buNone/>
            </a:pPr>
            <a:r>
              <a:rPr lang="en"/>
              <a:t>This method, when used in most cases in large groups, should be taken into account that people might feel embarrassed, angry or cautious when asked to participate in the brainstorming since it is not always easy to express thoughts, opinions and ideas in front of others. But by creating a space of trust, energy and motivation in front of the group, people will be able to share what they want.</a:t>
            </a:r>
            <a:endParaRPr/>
          </a:p>
          <a:p>
            <a:pPr indent="0" lvl="0" marL="0" rtl="0" algn="l">
              <a:spcBef>
                <a:spcPts val="0"/>
              </a:spcBef>
              <a:spcAft>
                <a:spcPts val="0"/>
              </a:spcAft>
              <a:buNone/>
            </a:pPr>
            <a:r>
              <a:rPr lang="en"/>
              <a:t>This method can also be used anonymously.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116e4b06d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116e4b06d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116e4b06d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116e4b06d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116e4b06d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116e4b06d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Crawford’s Slip Writing Method is a simple tool that can be used in companies at times when they need to be highly creative and effective either for problem solving or for the creation of new lines, improvements or new challenges that the organization is going through.</a:t>
            </a:r>
            <a:endParaRPr/>
          </a:p>
          <a:p>
            <a:pPr indent="0" lvl="0" marL="0" rtl="0" algn="l">
              <a:spcBef>
                <a:spcPts val="0"/>
              </a:spcBef>
              <a:spcAft>
                <a:spcPts val="0"/>
              </a:spcAft>
              <a:buNone/>
            </a:pPr>
            <a:r>
              <a:rPr lang="en"/>
              <a:t>With just paper, pencil and motivation, great ideas can be achieved that will emerge from each individual. This gives the opportunity for each person to express their ideas and have them shared and heard and why not link many of them to achieve the solutions they need to obtain for the topic being discussed at the meeting.</a:t>
            </a:r>
            <a:endParaRPr/>
          </a:p>
          <a:p>
            <a:pPr indent="0" lvl="0" marL="0" rtl="0" algn="l">
              <a:spcBef>
                <a:spcPts val="0"/>
              </a:spcBef>
              <a:spcAft>
                <a:spcPts val="0"/>
              </a:spcAft>
              <a:buNone/>
            </a:pPr>
            <a:r>
              <a:rPr lang="en"/>
              <a:t>This type of space and method will make the potential of the company grow and those involved feel that they are participating in it for progress and organizational development.</a:t>
            </a:r>
            <a:endParaRPr/>
          </a:p>
          <a:p>
            <a:pPr indent="0" lvl="0" marL="0" rtl="0" algn="l">
              <a:spcBef>
                <a:spcPts val="0"/>
              </a:spcBef>
              <a:spcAft>
                <a:spcPts val="0"/>
              </a:spcAft>
              <a:buNone/>
            </a:pPr>
            <a:r>
              <a:rPr lang="en"/>
              <a:t>The preparation of the meeting with the team must be prepared in advance as the right questions to be addressed in the meeting are important for the flow of connection that each member will have with creativity and ideas, in this space of co-creation.</a:t>
            </a:r>
            <a:endParaRPr/>
          </a:p>
          <a:p>
            <a:pPr indent="0" lvl="0" marL="0" rtl="0" algn="l">
              <a:spcBef>
                <a:spcPts val="0"/>
              </a:spcBef>
              <a:spcAft>
                <a:spcPts val="0"/>
              </a:spcAft>
              <a:buNone/>
            </a:pPr>
            <a:r>
              <a:rPr lang="en"/>
              <a:t>At the beginning of the meeting, you should highlight in detail the problems or issues to be addressed. Depending on the complexity of the topic, a presentation is needed to bring the team up to speed and to get everyone in the same frame of mind.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116e4b06d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116e4b06d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types of questions and those you feel are necessary for your organisation should be asked as a team-building impulse.</a:t>
            </a:r>
            <a:endParaRPr/>
          </a:p>
          <a:p>
            <a:pPr indent="0" lvl="0" marL="0" rtl="0" algn="l">
              <a:spcBef>
                <a:spcPts val="0"/>
              </a:spcBef>
              <a:spcAft>
                <a:spcPts val="0"/>
              </a:spcAft>
              <a:buNone/>
            </a:pPr>
            <a:r>
              <a:rPr lang="en"/>
              <a:t>Creativity is valued and is an initiative that can be taken when using this method. Companies need creativity to move forward and this is an important tool to achieve this. Employees like this format because it is quick and agile and the meeting is short and precise.</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bec62c33d1_0_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1bec62c33d1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bec62c33d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bec62c33d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bec62c33d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bec62c33d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bec62c33d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bec62c33d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bec62c33d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bec62c33d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bec62c33d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bec62c33d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bec62c33d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bec62c33d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bec62c33d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bec62c33d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bec62c33d1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bec62c33d1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bec62c33d1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bec62c33d1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bec62c33d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bec62c33d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bec62c33d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bec62c33d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bec62c33d1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bec62c33d1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bec62c33d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bec62c33d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Typically during the brainwriting process, there is no conversation. Everyone is quiet and focused on committing their ideas to paper. Only after all the ideas have been recorded does the team begin sharing and discussing the group’s responses.</a:t>
            </a:r>
            <a:endParaRPr/>
          </a:p>
          <a:p>
            <a:pPr indent="0" lvl="0" marL="0" rtl="0" algn="l">
              <a:spcBef>
                <a:spcPts val="0"/>
              </a:spcBef>
              <a:spcAft>
                <a:spcPts val="0"/>
              </a:spcAft>
              <a:buNone/>
            </a:pPr>
            <a:r>
              <a:rPr lang="en"/>
              <a:t>This is unlike brainstorming, where the group bounces ideas off one another out loud in no particular order.</a:t>
            </a:r>
            <a:endParaRPr/>
          </a:p>
          <a:p>
            <a:pPr indent="0" lvl="0" marL="0" rtl="0" algn="l">
              <a:spcBef>
                <a:spcPts val="0"/>
              </a:spcBef>
              <a:spcAft>
                <a:spcPts val="0"/>
              </a:spcAft>
              <a:buNone/>
            </a:pPr>
            <a:r>
              <a:rPr lang="en"/>
              <a:t>Both techniques help teams generate ideas quickly, but brainwriting has some advantages over traditional brainstorming sessions.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bec62c33d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bec62c33d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brainwriting has everyone write down their ideas at the same time, the process often generates more ideas faster. </a:t>
            </a:r>
            <a:endParaRPr/>
          </a:p>
          <a:p>
            <a:pPr indent="0" lvl="0" marL="0" rtl="0" algn="l">
              <a:spcBef>
                <a:spcPts val="0"/>
              </a:spcBef>
              <a:spcAft>
                <a:spcPts val="0"/>
              </a:spcAft>
              <a:buNone/>
            </a:pPr>
            <a:r>
              <a:rPr lang="en"/>
              <a:t>Additionally, brainwriting is a more inclusive approach to idea generation because it gives everyone an equal opportunity to participate and share their thoughts. </a:t>
            </a:r>
            <a:endParaRPr/>
          </a:p>
          <a:p>
            <a:pPr indent="0" lvl="0" marL="0" rtl="0" algn="l">
              <a:spcBef>
                <a:spcPts val="0"/>
              </a:spcBef>
              <a:spcAft>
                <a:spcPts val="0"/>
              </a:spcAft>
              <a:buNone/>
            </a:pPr>
            <a:r>
              <a:rPr lang="en"/>
              <a:t>In a traditional brainstorming session, it is easy for dominant personalities to, well, dominate the conversation. This can discourage more introverted team members from contributing. With brainwriting, that pressure to speak up is relieved and there is less focus on any one individual’s ideas. </a:t>
            </a:r>
            <a:endParaRPr/>
          </a:p>
          <a:p>
            <a:pPr indent="0" lvl="0" marL="0" rtl="0" algn="l">
              <a:spcBef>
                <a:spcPts val="0"/>
              </a:spcBef>
              <a:spcAft>
                <a:spcPts val="0"/>
              </a:spcAft>
              <a:buNone/>
            </a:pPr>
            <a:r>
              <a:rPr lang="en"/>
              <a:t>Brainwriting also helps increase creativity and reduce anxiety because people can submit their ideas anonymously. Because no one’s name is attached to the ideas, people tend to be less self-conscious about sharing off-the-wall solutions. Plus, when no one has to vie for the spotlight, there’s less social anxiety over looking foolish in front of their peers or boss. </a:t>
            </a:r>
            <a:endParaRPr/>
          </a:p>
          <a:p>
            <a:pPr indent="0" lvl="0" marL="0" rtl="0" algn="l">
              <a:spcBef>
                <a:spcPts val="0"/>
              </a:spcBef>
              <a:spcAft>
                <a:spcPts val="0"/>
              </a:spcAft>
              <a:buNone/>
            </a:pPr>
            <a:r>
              <a:rPr lang="en"/>
              <a:t>Finally, the brainstorming technique sometimes limits the variety and quality of ideas because the first ideas often become the focus of the discussion. It can prevent team members from adding new ideas because the group has already come to a consensus. Brainwriting ensures all ideas are shared and considered before the team begins honing in on any one solution.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bec62c33d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bec62c33d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Brainwriting is a great alternative to brainstorming, especially when you have a mixed group of personality types (i.e., introverts and extroverts) or those who think better on paper first.</a:t>
            </a:r>
            <a:endParaRPr/>
          </a:p>
          <a:p>
            <a:pPr indent="0" lvl="0" marL="0" rtl="0" algn="l">
              <a:spcBef>
                <a:spcPts val="0"/>
              </a:spcBef>
              <a:spcAft>
                <a:spcPts val="0"/>
              </a:spcAft>
              <a:buNone/>
            </a:pPr>
            <a:r>
              <a:rPr lang="en"/>
              <a:t>It’s also a good choice if you don’t have an experienced moderator to keep a lively brainstorming session on track. With brainwriting, most of the work is done quickly and quietly on paper, so it’s easier to stay focused on the question or problem at hand.</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bec62c33d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bec62c33d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noted earlier, the brainwriting technique is pretty simple. Everyone writes down their ideas and shares them (sometimes passing the papers around for the team to build on). </a:t>
            </a:r>
            <a:endParaRPr/>
          </a:p>
          <a:p>
            <a:pPr indent="0" lvl="0" marL="0" rtl="0" algn="l">
              <a:spcBef>
                <a:spcPts val="0"/>
              </a:spcBef>
              <a:spcAft>
                <a:spcPts val="0"/>
              </a:spcAft>
              <a:buNone/>
            </a:pPr>
            <a:r>
              <a:rPr lang="en"/>
              <a:t>To ensure your brainwriting session is a success, follow these steps: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bec62c33d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bec62c33d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to the team what technique or process you will be following. Are there specific rules or parameters they should adhere to when generating ideas? For example, you might limit the number of ideas to 5 per person or allow only certain types of answers.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bec62c33d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bec62c33d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identify what problem you are trying to solve or what question you want the team to answer. This is the prompt for the brainwriting process.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40" name="Shape 140"/>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1" name="Shape 14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42" name="Shape 142"/>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43" name="Shape 143"/>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 name="Shape 144"/>
        <p:cNvGrpSpPr/>
        <p:nvPr/>
      </p:nvGrpSpPr>
      <p:grpSpPr>
        <a:xfrm>
          <a:off x="0" y="0"/>
          <a:ext cx="0" cy="0"/>
          <a:chOff x="0" y="0"/>
          <a:chExt cx="0" cy="0"/>
        </a:xfrm>
      </p:grpSpPr>
      <p:sp>
        <p:nvSpPr>
          <p:cNvPr id="145" name="Google Shape;145;p41"/>
          <p:cNvSpPr txBox="1"/>
          <p:nvPr>
            <p:ph type="title"/>
          </p:nvPr>
        </p:nvSpPr>
        <p:spPr>
          <a:xfrm>
            <a:off x="304800" y="342900"/>
            <a:ext cx="8686800" cy="628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2"/>
              </a:buClr>
              <a:buSzPts val="3600"/>
              <a:buFont typeface="Source Sans Pro"/>
              <a:buNone/>
              <a:defRPr b="0" i="0" sz="3600" u="none" cap="none" strike="noStrike">
                <a:solidFill>
                  <a:schemeClr val="dk2"/>
                </a:solidFill>
                <a:latin typeface="Source Sans Pro"/>
                <a:ea typeface="Source Sans Pro"/>
                <a:cs typeface="Source Sans Pro"/>
                <a:sym typeface="Source Sans Pro"/>
              </a:defRPr>
            </a:lvl1pPr>
            <a:lvl2pPr lvl="1" rtl="0" algn="l">
              <a:lnSpc>
                <a:spcPct val="100000"/>
              </a:lnSpc>
              <a:spcBef>
                <a:spcPts val="0"/>
              </a:spcBef>
              <a:spcAft>
                <a:spcPts val="0"/>
              </a:spcAft>
              <a:buSzPts val="2800"/>
              <a:buNone/>
              <a:defRPr sz="1800"/>
            </a:lvl2pPr>
            <a:lvl3pPr lvl="2" rtl="0" algn="l">
              <a:lnSpc>
                <a:spcPct val="100000"/>
              </a:lnSpc>
              <a:spcBef>
                <a:spcPts val="0"/>
              </a:spcBef>
              <a:spcAft>
                <a:spcPts val="0"/>
              </a:spcAft>
              <a:buSzPts val="2800"/>
              <a:buNone/>
              <a:defRPr sz="1800"/>
            </a:lvl3pPr>
            <a:lvl4pPr lvl="3" rtl="0" algn="l">
              <a:lnSpc>
                <a:spcPct val="100000"/>
              </a:lnSpc>
              <a:spcBef>
                <a:spcPts val="0"/>
              </a:spcBef>
              <a:spcAft>
                <a:spcPts val="0"/>
              </a:spcAft>
              <a:buSzPts val="2800"/>
              <a:buNone/>
              <a:defRPr sz="1800"/>
            </a:lvl4pPr>
            <a:lvl5pPr lvl="4" rtl="0" algn="l">
              <a:lnSpc>
                <a:spcPct val="100000"/>
              </a:lnSpc>
              <a:spcBef>
                <a:spcPts val="0"/>
              </a:spcBef>
              <a:spcAft>
                <a:spcPts val="0"/>
              </a:spcAft>
              <a:buSzPts val="2800"/>
              <a:buNone/>
              <a:defRPr sz="1800"/>
            </a:lvl5pPr>
            <a:lvl6pPr lvl="5" rtl="0" algn="l">
              <a:lnSpc>
                <a:spcPct val="100000"/>
              </a:lnSpc>
              <a:spcBef>
                <a:spcPts val="0"/>
              </a:spcBef>
              <a:spcAft>
                <a:spcPts val="0"/>
              </a:spcAft>
              <a:buSzPts val="2800"/>
              <a:buNone/>
              <a:defRPr sz="1800"/>
            </a:lvl6pPr>
            <a:lvl7pPr lvl="6" rtl="0" algn="l">
              <a:lnSpc>
                <a:spcPct val="100000"/>
              </a:lnSpc>
              <a:spcBef>
                <a:spcPts val="0"/>
              </a:spcBef>
              <a:spcAft>
                <a:spcPts val="0"/>
              </a:spcAft>
              <a:buSzPts val="2800"/>
              <a:buNone/>
              <a:defRPr sz="1800"/>
            </a:lvl7pPr>
            <a:lvl8pPr lvl="7" rtl="0" algn="l">
              <a:lnSpc>
                <a:spcPct val="100000"/>
              </a:lnSpc>
              <a:spcBef>
                <a:spcPts val="0"/>
              </a:spcBef>
              <a:spcAft>
                <a:spcPts val="0"/>
              </a:spcAft>
              <a:buSzPts val="2800"/>
              <a:buNone/>
              <a:defRPr sz="1800"/>
            </a:lvl8pPr>
            <a:lvl9pPr lvl="8" rtl="0" algn="l">
              <a:lnSpc>
                <a:spcPct val="100000"/>
              </a:lnSpc>
              <a:spcBef>
                <a:spcPts val="0"/>
              </a:spcBef>
              <a:spcAft>
                <a:spcPts val="0"/>
              </a:spcAft>
              <a:buSzPts val="2800"/>
              <a:buNone/>
              <a:defRPr sz="1800"/>
            </a:lvl9pPr>
          </a:lstStyle>
          <a:p/>
        </p:txBody>
      </p:sp>
      <p:sp>
        <p:nvSpPr>
          <p:cNvPr id="146" name="Google Shape;146;p41"/>
          <p:cNvSpPr txBox="1"/>
          <p:nvPr>
            <p:ph idx="1" type="body"/>
          </p:nvPr>
        </p:nvSpPr>
        <p:spPr>
          <a:xfrm>
            <a:off x="304800" y="1165622"/>
            <a:ext cx="8686800" cy="3394500"/>
          </a:xfrm>
          <a:prstGeom prst="rect">
            <a:avLst/>
          </a:prstGeom>
          <a:noFill/>
          <a:ln>
            <a:noFill/>
          </a:ln>
        </p:spPr>
        <p:txBody>
          <a:bodyPr anchorCtr="0" anchor="t" bIns="45700" lIns="91425" spcFirstLastPara="1" rIns="91425" wrap="square" tIns="45700">
            <a:noAutofit/>
          </a:bodyPr>
          <a:lstStyle>
            <a:lvl1pPr indent="-370840" lvl="0" marL="457200" marR="0" rtl="0" algn="l">
              <a:lnSpc>
                <a:spcPct val="115000"/>
              </a:lnSpc>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lnSpc>
                <a:spcPct val="115000"/>
              </a:lnSpc>
              <a:spcBef>
                <a:spcPts val="160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lnSpc>
                <a:spcPct val="115000"/>
              </a:lnSpc>
              <a:spcBef>
                <a:spcPts val="160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lnSpc>
                <a:spcPct val="115000"/>
              </a:lnSpc>
              <a:spcBef>
                <a:spcPts val="16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lnSpc>
                <a:spcPct val="115000"/>
              </a:lnSpc>
              <a:spcBef>
                <a:spcPts val="1600"/>
              </a:spcBef>
              <a:spcAft>
                <a:spcPts val="160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47" name="Google Shape;147;p41"/>
          <p:cNvSpPr txBox="1"/>
          <p:nvPr>
            <p:ph idx="10" type="dt"/>
          </p:nvPr>
        </p:nvSpPr>
        <p:spPr>
          <a:xfrm>
            <a:off x="6477000" y="57150"/>
            <a:ext cx="2514600" cy="216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8" name="Google Shape;148;p41"/>
          <p:cNvSpPr txBox="1"/>
          <p:nvPr>
            <p:ph idx="11" type="ftr"/>
          </p:nvPr>
        </p:nvSpPr>
        <p:spPr>
          <a:xfrm>
            <a:off x="3581400" y="57150"/>
            <a:ext cx="2895600" cy="216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9" name="Google Shape;149;p41"/>
          <p:cNvSpPr txBox="1"/>
          <p:nvPr>
            <p:ph idx="12" type="sldNum"/>
          </p:nvPr>
        </p:nvSpPr>
        <p:spPr>
          <a:xfrm>
            <a:off x="8229600" y="4855464"/>
            <a:ext cx="759000" cy="18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7">
    <p:spTree>
      <p:nvGrpSpPr>
        <p:cNvPr id="150" name="Shape 1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1">
  <p:cSld name="BLANK_1_1_3">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43"/>
          <p:cNvSpPr txBox="1"/>
          <p:nvPr>
            <p:ph idx="12" type="sldNum"/>
          </p:nvPr>
        </p:nvSpPr>
        <p:spPr>
          <a:xfrm>
            <a:off x="8480584" y="46736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pic>
        <p:nvPicPr>
          <p:cNvPr id="153" name="Google Shape;153;p43"/>
          <p:cNvPicPr preferRelativeResize="0"/>
          <p:nvPr/>
        </p:nvPicPr>
        <p:blipFill rotWithShape="1">
          <a:blip r:embed="rId3">
            <a:alphaModFix/>
          </a:blip>
          <a:srcRect b="0" l="0" r="0" t="0"/>
          <a:stretch/>
        </p:blipFill>
        <p:spPr>
          <a:xfrm flipH="1">
            <a:off x="0" y="-685800"/>
            <a:ext cx="9144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theme" Target="../theme/theme2.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30.png"/><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0.png"/><Relationship Id="rId9"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29.png"/><Relationship Id="rId7" Type="http://schemas.openxmlformats.org/officeDocument/2006/relationships/hyperlink" Target="https://learn.codemithra.com/" TargetMode="External"/><Relationship Id="rId8"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0.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0.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44"/>
          <p:cNvPicPr preferRelativeResize="0"/>
          <p:nvPr/>
        </p:nvPicPr>
        <p:blipFill rotWithShape="1">
          <a:blip r:embed="rId3">
            <a:alphaModFix/>
          </a:blip>
          <a:srcRect b="0" l="0" r="0" t="0"/>
          <a:stretch/>
        </p:blipFill>
        <p:spPr>
          <a:xfrm>
            <a:off x="2648700" y="431425"/>
            <a:ext cx="3527999" cy="42806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5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36" name="Google Shape;236;p5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37" name="Google Shape;237;p5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38" name="Google Shape;238;p53"/>
          <p:cNvSpPr txBox="1"/>
          <p:nvPr/>
        </p:nvSpPr>
        <p:spPr>
          <a:xfrm>
            <a:off x="5790025" y="232545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3. Have participants write down their ideas in a set amount of time</a:t>
            </a:r>
            <a:endParaRPr b="1" sz="2000"/>
          </a:p>
        </p:txBody>
      </p:sp>
      <p:pic>
        <p:nvPicPr>
          <p:cNvPr id="239" name="Google Shape;239;p53"/>
          <p:cNvPicPr preferRelativeResize="0"/>
          <p:nvPr/>
        </p:nvPicPr>
        <p:blipFill>
          <a:blip r:embed="rId5">
            <a:alphaModFix/>
          </a:blip>
          <a:stretch>
            <a:fillRect/>
          </a:stretch>
        </p:blipFill>
        <p:spPr>
          <a:xfrm>
            <a:off x="2057400" y="1815375"/>
            <a:ext cx="3274075" cy="1964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1000"/>
                                        <p:tgtEl>
                                          <p:spTgt spid="23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1000"/>
                                        <p:tgtEl>
                                          <p:spTgt spid="23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5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45" name="Google Shape;245;p5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46" name="Google Shape;246;p5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47" name="Google Shape;247;p54"/>
          <p:cNvSpPr txBox="1"/>
          <p:nvPr/>
        </p:nvSpPr>
        <p:spPr>
          <a:xfrm>
            <a:off x="5718200" y="2325450"/>
            <a:ext cx="298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4. Share all the answers in one place</a:t>
            </a:r>
            <a:endParaRPr b="1" sz="2000"/>
          </a:p>
        </p:txBody>
      </p:sp>
      <p:pic>
        <p:nvPicPr>
          <p:cNvPr id="248" name="Google Shape;248;p54"/>
          <p:cNvPicPr preferRelativeResize="0"/>
          <p:nvPr/>
        </p:nvPicPr>
        <p:blipFill>
          <a:blip r:embed="rId5">
            <a:alphaModFix/>
          </a:blip>
          <a:stretch>
            <a:fillRect/>
          </a:stretch>
        </p:blipFill>
        <p:spPr>
          <a:xfrm>
            <a:off x="2308950" y="1795463"/>
            <a:ext cx="2952750" cy="1552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1000"/>
                                        <p:tgtEl>
                                          <p:spTgt spid="24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1000"/>
                                        <p:tgtEl>
                                          <p:spTgt spid="24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5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54" name="Google Shape;254;p5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55" name="Google Shape;255;p5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56" name="Google Shape;256;p55"/>
          <p:cNvSpPr txBox="1"/>
          <p:nvPr/>
        </p:nvSpPr>
        <p:spPr>
          <a:xfrm>
            <a:off x="3189825" y="1000350"/>
            <a:ext cx="412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Brainwriting techniques</a:t>
            </a:r>
            <a:endParaRPr b="1" sz="2000"/>
          </a:p>
        </p:txBody>
      </p:sp>
      <p:sp>
        <p:nvSpPr>
          <p:cNvPr id="257" name="Google Shape;257;p55"/>
          <p:cNvSpPr txBox="1"/>
          <p:nvPr/>
        </p:nvSpPr>
        <p:spPr>
          <a:xfrm>
            <a:off x="545325" y="1524450"/>
            <a:ext cx="8130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There is more than one way to approach brainwriting. Other common brainwriting variations include:</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6-3-5 brainwriting</a:t>
            </a:r>
            <a:endParaRPr sz="1800"/>
          </a:p>
          <a:p>
            <a:pPr indent="-342900" lvl="0" marL="457200" rtl="0" algn="l">
              <a:spcBef>
                <a:spcPts val="0"/>
              </a:spcBef>
              <a:spcAft>
                <a:spcPts val="0"/>
              </a:spcAft>
              <a:buSzPts val="1800"/>
              <a:buChar char="●"/>
            </a:pPr>
            <a:r>
              <a:rPr lang="en" sz="1800"/>
              <a:t>Collaborative brainwriting</a:t>
            </a:r>
            <a:endParaRPr sz="1800"/>
          </a:p>
          <a:p>
            <a:pPr indent="-342900" lvl="0" marL="457200" rtl="0" algn="l">
              <a:spcBef>
                <a:spcPts val="0"/>
              </a:spcBef>
              <a:spcAft>
                <a:spcPts val="0"/>
              </a:spcAft>
              <a:buSzPts val="1800"/>
              <a:buChar char="●"/>
            </a:pPr>
            <a:r>
              <a:rPr lang="en" sz="1800"/>
              <a:t>Remote brainwriting</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1000"/>
                                        <p:tgtEl>
                                          <p:spTgt spid="25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5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63" name="Google Shape;263;p5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64" name="Google Shape;264;p5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65" name="Google Shape;265;p56"/>
          <p:cNvSpPr txBox="1"/>
          <p:nvPr/>
        </p:nvSpPr>
        <p:spPr>
          <a:xfrm>
            <a:off x="5718200" y="2325450"/>
            <a:ext cx="298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6-3-5 brainwriting</a:t>
            </a:r>
            <a:endParaRPr b="1" sz="2000"/>
          </a:p>
        </p:txBody>
      </p:sp>
      <p:pic>
        <p:nvPicPr>
          <p:cNvPr id="266" name="Google Shape;266;p56"/>
          <p:cNvPicPr preferRelativeResize="0"/>
          <p:nvPr/>
        </p:nvPicPr>
        <p:blipFill>
          <a:blip r:embed="rId5">
            <a:alphaModFix/>
          </a:blip>
          <a:stretch>
            <a:fillRect/>
          </a:stretch>
        </p:blipFill>
        <p:spPr>
          <a:xfrm>
            <a:off x="2191200" y="1648450"/>
            <a:ext cx="3297500" cy="1846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000"/>
                                        <p:tgtEl>
                                          <p:spTgt spid="26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1000"/>
                                        <p:tgtEl>
                                          <p:spTgt spid="26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5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72" name="Google Shape;272;p5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73" name="Google Shape;273;p5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74" name="Google Shape;274;p57"/>
          <p:cNvSpPr txBox="1"/>
          <p:nvPr/>
        </p:nvSpPr>
        <p:spPr>
          <a:xfrm>
            <a:off x="5718200" y="2325450"/>
            <a:ext cx="298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Collaborative brainwriting</a:t>
            </a:r>
            <a:endParaRPr b="1" sz="2000"/>
          </a:p>
        </p:txBody>
      </p:sp>
      <p:pic>
        <p:nvPicPr>
          <p:cNvPr descr="brainwriting 6-3-5 example" id="275" name="Google Shape;275;p57"/>
          <p:cNvPicPr preferRelativeResize="0"/>
          <p:nvPr/>
        </p:nvPicPr>
        <p:blipFill>
          <a:blip r:embed="rId5">
            <a:alphaModFix/>
          </a:blip>
          <a:stretch>
            <a:fillRect/>
          </a:stretch>
        </p:blipFill>
        <p:spPr>
          <a:xfrm>
            <a:off x="1032375" y="1102725"/>
            <a:ext cx="4307789" cy="383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1000"/>
                                        <p:tgtEl>
                                          <p:spTgt spid="27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1000"/>
                                        <p:tgtEl>
                                          <p:spTgt spid="27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5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81" name="Google Shape;281;p5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82" name="Google Shape;282;p5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83" name="Google Shape;283;p58"/>
          <p:cNvSpPr txBox="1"/>
          <p:nvPr/>
        </p:nvSpPr>
        <p:spPr>
          <a:xfrm>
            <a:off x="5718200" y="2325450"/>
            <a:ext cx="298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Remote brainwriting</a:t>
            </a:r>
            <a:endParaRPr b="1" sz="2000"/>
          </a:p>
        </p:txBody>
      </p:sp>
      <p:pic>
        <p:nvPicPr>
          <p:cNvPr id="284" name="Google Shape;284;p58"/>
          <p:cNvPicPr preferRelativeResize="0"/>
          <p:nvPr/>
        </p:nvPicPr>
        <p:blipFill>
          <a:blip r:embed="rId5">
            <a:alphaModFix/>
          </a:blip>
          <a:stretch>
            <a:fillRect/>
          </a:stretch>
        </p:blipFill>
        <p:spPr>
          <a:xfrm>
            <a:off x="2209800" y="1771650"/>
            <a:ext cx="2857500" cy="160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1000"/>
                                        <p:tgtEl>
                                          <p:spTgt spid="28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1000"/>
                                        <p:tgtEl>
                                          <p:spTgt spid="28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5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90" name="Google Shape;290;p5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91" name="Google Shape;291;p5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92" name="Google Shape;292;p59"/>
          <p:cNvSpPr txBox="1"/>
          <p:nvPr/>
        </p:nvSpPr>
        <p:spPr>
          <a:xfrm>
            <a:off x="1189825" y="1000350"/>
            <a:ext cx="690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Common remote brainwriting tools or platforms include: </a:t>
            </a:r>
            <a:endParaRPr b="1" sz="2000"/>
          </a:p>
        </p:txBody>
      </p:sp>
      <p:sp>
        <p:nvSpPr>
          <p:cNvPr id="293" name="Google Shape;293;p59"/>
          <p:cNvSpPr txBox="1"/>
          <p:nvPr/>
        </p:nvSpPr>
        <p:spPr>
          <a:xfrm>
            <a:off x="594900" y="1797125"/>
            <a:ext cx="75018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Instant messenger</a:t>
            </a:r>
            <a:endParaRPr sz="1800"/>
          </a:p>
          <a:p>
            <a:pPr indent="-342900" lvl="0" marL="457200" rtl="0" algn="l">
              <a:spcBef>
                <a:spcPts val="0"/>
              </a:spcBef>
              <a:spcAft>
                <a:spcPts val="0"/>
              </a:spcAft>
              <a:buSzPts val="1800"/>
              <a:buChar char="●"/>
            </a:pPr>
            <a:r>
              <a:rPr lang="en" sz="1800"/>
              <a:t>Email</a:t>
            </a:r>
            <a:endParaRPr sz="1800"/>
          </a:p>
          <a:p>
            <a:pPr indent="-342900" lvl="0" marL="457200" rtl="0" algn="l">
              <a:spcBef>
                <a:spcPts val="0"/>
              </a:spcBef>
              <a:spcAft>
                <a:spcPts val="0"/>
              </a:spcAft>
              <a:buSzPts val="1800"/>
              <a:buChar char="●"/>
            </a:pPr>
            <a:r>
              <a:rPr lang="en" sz="1800"/>
              <a:t>Blogs or wikis</a:t>
            </a:r>
            <a:endParaRPr sz="1800"/>
          </a:p>
          <a:p>
            <a:pPr indent="-342900" lvl="0" marL="457200" rtl="0" algn="l">
              <a:spcBef>
                <a:spcPts val="0"/>
              </a:spcBef>
              <a:spcAft>
                <a:spcPts val="0"/>
              </a:spcAft>
              <a:buSzPts val="1800"/>
              <a:buChar char="●"/>
            </a:pPr>
            <a:r>
              <a:rPr lang="en" sz="1800"/>
              <a:t>Google spreadsheets</a:t>
            </a:r>
            <a:endParaRPr sz="1800"/>
          </a:p>
          <a:p>
            <a:pPr indent="-342900" lvl="0" marL="457200" rtl="0" algn="l">
              <a:spcBef>
                <a:spcPts val="0"/>
              </a:spcBef>
              <a:spcAft>
                <a:spcPts val="0"/>
              </a:spcAft>
              <a:buSzPts val="1800"/>
              <a:buChar char="●"/>
            </a:pPr>
            <a:r>
              <a:rPr lang="en" sz="1800"/>
              <a:t>Virtual whiteboards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1000"/>
                                        <p:tgtEl>
                                          <p:spTgt spid="29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1000"/>
                                        <p:tgtEl>
                                          <p:spTgt spid="2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6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99" name="Google Shape;299;p6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00" name="Google Shape;300;p6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01" name="Google Shape;301;p60"/>
          <p:cNvSpPr txBox="1"/>
          <p:nvPr/>
        </p:nvSpPr>
        <p:spPr>
          <a:xfrm>
            <a:off x="5131100" y="2077575"/>
            <a:ext cx="3724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How to use the Crawford Slip Writing Method?</a:t>
            </a:r>
            <a:endParaRPr b="1" sz="2000"/>
          </a:p>
        </p:txBody>
      </p:sp>
      <p:pic>
        <p:nvPicPr>
          <p:cNvPr id="302" name="Google Shape;302;p60"/>
          <p:cNvPicPr preferRelativeResize="0"/>
          <p:nvPr/>
        </p:nvPicPr>
        <p:blipFill>
          <a:blip r:embed="rId5">
            <a:alphaModFix/>
          </a:blip>
          <a:stretch>
            <a:fillRect/>
          </a:stretch>
        </p:blipFill>
        <p:spPr>
          <a:xfrm>
            <a:off x="913450" y="1723800"/>
            <a:ext cx="4121975" cy="169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1000"/>
                                        <p:tgtEl>
                                          <p:spTgt spid="30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1000"/>
                                        <p:tgtEl>
                                          <p:spTgt spid="30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6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08" name="Google Shape;308;p6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09" name="Google Shape;309;p6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10" name="Google Shape;310;p61"/>
          <p:cNvSpPr txBox="1"/>
          <p:nvPr/>
        </p:nvSpPr>
        <p:spPr>
          <a:xfrm>
            <a:off x="805600" y="1152650"/>
            <a:ext cx="7907400" cy="3324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AutoNum type="arabicPeriod"/>
            </a:pPr>
            <a:r>
              <a:rPr lang="en" sz="1700"/>
              <a:t>Hand out the sheets of paper to each team member. Hand out the number of sheets according to the number of ideas you want to collect. These can be pieces of paper or Post-It notes.</a:t>
            </a:r>
            <a:endParaRPr sz="1700"/>
          </a:p>
          <a:p>
            <a:pPr indent="-336550" lvl="0" marL="457200" rtl="0" algn="l">
              <a:spcBef>
                <a:spcPts val="0"/>
              </a:spcBef>
              <a:spcAft>
                <a:spcPts val="0"/>
              </a:spcAft>
              <a:buSzPts val="1700"/>
              <a:buAutoNum type="arabicPeriod"/>
            </a:pPr>
            <a:r>
              <a:rPr lang="en" sz="1700"/>
              <a:t>Ask the group for ideas on the topic being addressed. Be specific or general, depending on what you need or are looking for in the answers.</a:t>
            </a:r>
            <a:endParaRPr sz="1700"/>
          </a:p>
          <a:p>
            <a:pPr indent="-336550" lvl="0" marL="457200" rtl="0" algn="l">
              <a:spcBef>
                <a:spcPts val="0"/>
              </a:spcBef>
              <a:spcAft>
                <a:spcPts val="0"/>
              </a:spcAft>
              <a:buSzPts val="1700"/>
              <a:buAutoNum type="arabicPeriod"/>
            </a:pPr>
            <a:r>
              <a:rPr lang="en" sz="1700"/>
              <a:t>Approach the topic with questions and challenges to allow for creativity from team members, e.g. How could we… in what way…?</a:t>
            </a:r>
            <a:endParaRPr sz="1700"/>
          </a:p>
          <a:p>
            <a:pPr indent="-336550" lvl="0" marL="457200" rtl="0" algn="l">
              <a:spcBef>
                <a:spcPts val="0"/>
              </a:spcBef>
              <a:spcAft>
                <a:spcPts val="0"/>
              </a:spcAft>
              <a:buSzPts val="1700"/>
              <a:buAutoNum type="arabicPeriod"/>
            </a:pPr>
            <a:r>
              <a:rPr lang="en" sz="1700"/>
              <a:t>The leader or facilitator can show images or say words that encourage the team’s creative responses.</a:t>
            </a:r>
            <a:endParaRPr sz="1700"/>
          </a:p>
          <a:p>
            <a:pPr indent="-336550" lvl="0" marL="457200" rtl="0" algn="l">
              <a:spcBef>
                <a:spcPts val="0"/>
              </a:spcBef>
              <a:spcAft>
                <a:spcPts val="0"/>
              </a:spcAft>
              <a:buSzPts val="1700"/>
              <a:buAutoNum type="arabicPeriod"/>
            </a:pPr>
            <a:r>
              <a:rPr lang="en" sz="1700"/>
              <a:t>Collect the answers after a certain amount of time, and then collect them according to the different sections you have with the working group.</a:t>
            </a:r>
            <a:endParaRPr sz="1700"/>
          </a:p>
          <a:p>
            <a:pPr indent="-336550" lvl="0" marL="457200" rtl="0" algn="l">
              <a:spcBef>
                <a:spcPts val="0"/>
              </a:spcBef>
              <a:spcAft>
                <a:spcPts val="0"/>
              </a:spcAft>
              <a:buSzPts val="1700"/>
              <a:buAutoNum type="arabicPeriod"/>
            </a:pPr>
            <a:r>
              <a:rPr lang="en" sz="1700"/>
              <a:t>Mix the ideas that are similar</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1000"/>
                                        <p:tgtEl>
                                          <p:spTgt spid="31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6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16" name="Google Shape;316;p6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17" name="Google Shape;317;p6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18" name="Google Shape;318;p62"/>
          <p:cNvSpPr txBox="1"/>
          <p:nvPr/>
        </p:nvSpPr>
        <p:spPr>
          <a:xfrm>
            <a:off x="830375" y="934225"/>
            <a:ext cx="7907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Recommendations for participants using the Crawford Slip Writing Method</a:t>
            </a:r>
            <a:endParaRPr b="1" sz="2000"/>
          </a:p>
        </p:txBody>
      </p:sp>
      <p:sp>
        <p:nvSpPr>
          <p:cNvPr id="319" name="Google Shape;319;p62"/>
          <p:cNvSpPr txBox="1"/>
          <p:nvPr/>
        </p:nvSpPr>
        <p:spPr>
          <a:xfrm>
            <a:off x="830400" y="1821925"/>
            <a:ext cx="7266300" cy="1354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AutoNum type="arabicPeriod"/>
            </a:pPr>
            <a:r>
              <a:rPr lang="en" sz="1900"/>
              <a:t>Write down the ideas, be specific in your writing</a:t>
            </a:r>
            <a:endParaRPr sz="1900"/>
          </a:p>
          <a:p>
            <a:pPr indent="-349250" lvl="0" marL="457200" rtl="0" algn="l">
              <a:spcBef>
                <a:spcPts val="0"/>
              </a:spcBef>
              <a:spcAft>
                <a:spcPts val="0"/>
              </a:spcAft>
              <a:buSzPts val="1900"/>
              <a:buAutoNum type="arabicPeriod"/>
            </a:pPr>
            <a:r>
              <a:rPr lang="en" sz="1900"/>
              <a:t>Write one idea per card.</a:t>
            </a:r>
            <a:endParaRPr sz="1900"/>
          </a:p>
          <a:p>
            <a:pPr indent="-349250" lvl="0" marL="457200" rtl="0" algn="l">
              <a:spcBef>
                <a:spcPts val="0"/>
              </a:spcBef>
              <a:spcAft>
                <a:spcPts val="0"/>
              </a:spcAft>
              <a:buSzPts val="1900"/>
              <a:buAutoNum type="arabicPeriod"/>
            </a:pPr>
            <a:r>
              <a:rPr lang="en" sz="1900"/>
              <a:t>Be specific in what you want to express</a:t>
            </a:r>
            <a:endParaRPr sz="1900"/>
          </a:p>
          <a:p>
            <a:pPr indent="-349250" lvl="0" marL="457200" rtl="0" algn="l">
              <a:spcBef>
                <a:spcPts val="0"/>
              </a:spcBef>
              <a:spcAft>
                <a:spcPts val="0"/>
              </a:spcAft>
              <a:buSzPts val="1900"/>
              <a:buAutoNum type="arabicPeriod"/>
            </a:pPr>
            <a:r>
              <a:rPr lang="en" sz="1900"/>
              <a:t>Describe the idea in a few words</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1000"/>
                                        <p:tgtEl>
                                          <p:spTgt spid="31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1000"/>
                                        <p:tgtEl>
                                          <p:spTgt spid="3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4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64" name="Google Shape;164;p4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65" name="Google Shape;165;p45"/>
          <p:cNvSpPr txBox="1"/>
          <p:nvPr/>
        </p:nvSpPr>
        <p:spPr>
          <a:xfrm>
            <a:off x="5664050" y="23716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What is brainwriting?</a:t>
            </a:r>
            <a:endParaRPr b="1" sz="2000"/>
          </a:p>
        </p:txBody>
      </p:sp>
      <p:sp>
        <p:nvSpPr>
          <p:cNvPr id="166" name="Google Shape;166;p4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67" name="Google Shape;167;p45"/>
          <p:cNvPicPr preferRelativeResize="0"/>
          <p:nvPr/>
        </p:nvPicPr>
        <p:blipFill>
          <a:blip r:embed="rId5">
            <a:alphaModFix/>
          </a:blip>
          <a:stretch>
            <a:fillRect/>
          </a:stretch>
        </p:blipFill>
        <p:spPr>
          <a:xfrm>
            <a:off x="1726425" y="1227100"/>
            <a:ext cx="2949676" cy="29496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500"/>
                                        <p:tgtEl>
                                          <p:spTgt spid="165"/>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6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25" name="Google Shape;325;p6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26" name="Google Shape;326;p6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27" name="Google Shape;327;p63"/>
          <p:cNvSpPr txBox="1"/>
          <p:nvPr/>
        </p:nvSpPr>
        <p:spPr>
          <a:xfrm>
            <a:off x="5564875" y="2057425"/>
            <a:ext cx="3755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Feedback in the Crawford Slip Writing Method?</a:t>
            </a:r>
            <a:endParaRPr b="1" sz="2000"/>
          </a:p>
        </p:txBody>
      </p:sp>
      <p:pic>
        <p:nvPicPr>
          <p:cNvPr id="328" name="Google Shape;328;p63"/>
          <p:cNvPicPr preferRelativeResize="0"/>
          <p:nvPr/>
        </p:nvPicPr>
        <p:blipFill>
          <a:blip r:embed="rId5">
            <a:alphaModFix/>
          </a:blip>
          <a:stretch>
            <a:fillRect/>
          </a:stretch>
        </p:blipFill>
        <p:spPr>
          <a:xfrm>
            <a:off x="1599825" y="1402600"/>
            <a:ext cx="3755400" cy="21100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27"/>
                                        </p:tgtEl>
                                        <p:attrNameLst>
                                          <p:attrName>style.visibility</p:attrName>
                                        </p:attrNameLst>
                                      </p:cBhvr>
                                      <p:to>
                                        <p:strVal val="visible"/>
                                      </p:to>
                                    </p:set>
                                    <p:anim calcmode="lin" valueType="num">
                                      <p:cBhvr additive="base">
                                        <p:cTn dur="1000"/>
                                        <p:tgtEl>
                                          <p:spTgt spid="327"/>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28"/>
                                        </p:tgtEl>
                                        <p:attrNameLst>
                                          <p:attrName>style.visibility</p:attrName>
                                        </p:attrNameLst>
                                      </p:cBhvr>
                                      <p:to>
                                        <p:strVal val="visible"/>
                                      </p:to>
                                    </p:set>
                                    <p:anim calcmode="lin" valueType="num">
                                      <p:cBhvr additive="base">
                                        <p:cTn dur="1000"/>
                                        <p:tgtEl>
                                          <p:spTgt spid="32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6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34" name="Google Shape;334;p6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35" name="Google Shape;335;p6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36" name="Google Shape;336;p64"/>
          <p:cNvSpPr txBox="1"/>
          <p:nvPr/>
        </p:nvSpPr>
        <p:spPr>
          <a:xfrm>
            <a:off x="3677100" y="1102725"/>
            <a:ext cx="1789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Advantages</a:t>
            </a:r>
            <a:endParaRPr b="1" sz="2000"/>
          </a:p>
        </p:txBody>
      </p:sp>
      <p:sp>
        <p:nvSpPr>
          <p:cNvPr id="337" name="Google Shape;337;p64"/>
          <p:cNvSpPr txBox="1"/>
          <p:nvPr/>
        </p:nvSpPr>
        <p:spPr>
          <a:xfrm>
            <a:off x="309850" y="1735150"/>
            <a:ext cx="8712900" cy="2801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sz="1700"/>
              <a:t>The cost of this method is inexpensive as it only requires paper cups, pens, a facilitator and participants.</a:t>
            </a:r>
            <a:endParaRPr sz="1700"/>
          </a:p>
          <a:p>
            <a:pPr indent="-336550" lvl="0" marL="457200" rtl="0" algn="l">
              <a:spcBef>
                <a:spcPts val="0"/>
              </a:spcBef>
              <a:spcAft>
                <a:spcPts val="0"/>
              </a:spcAft>
              <a:buSzPts val="1700"/>
              <a:buChar char="●"/>
            </a:pPr>
            <a:r>
              <a:rPr lang="en" sz="1700"/>
              <a:t>Time is short, which makes it a tool that fits the speed of idea creation.</a:t>
            </a:r>
            <a:endParaRPr sz="1700"/>
          </a:p>
          <a:p>
            <a:pPr indent="-336550" lvl="0" marL="457200" rtl="0" algn="l">
              <a:spcBef>
                <a:spcPts val="0"/>
              </a:spcBef>
              <a:spcAft>
                <a:spcPts val="0"/>
              </a:spcAft>
              <a:buSzPts val="1700"/>
              <a:buChar char="●"/>
            </a:pPr>
            <a:r>
              <a:rPr lang="en" sz="1700"/>
              <a:t>It can be used in team co-creation space or in work projects that need inspiration to address issues.</a:t>
            </a:r>
            <a:endParaRPr sz="1700"/>
          </a:p>
          <a:p>
            <a:pPr indent="-336550" lvl="0" marL="457200" rtl="0" algn="l">
              <a:spcBef>
                <a:spcPts val="0"/>
              </a:spcBef>
              <a:spcAft>
                <a:spcPts val="0"/>
              </a:spcAft>
              <a:buSzPts val="1700"/>
              <a:buChar char="●"/>
            </a:pPr>
            <a:r>
              <a:rPr lang="en" sz="1700"/>
              <a:t>This method helps the more shy or silent people in the team to participate in the brainstorming discussions.</a:t>
            </a:r>
            <a:endParaRPr sz="1700"/>
          </a:p>
          <a:p>
            <a:pPr indent="-336550" lvl="0" marL="457200" rtl="0" algn="l">
              <a:spcBef>
                <a:spcPts val="0"/>
              </a:spcBef>
              <a:spcAft>
                <a:spcPts val="0"/>
              </a:spcAft>
              <a:buSzPts val="1700"/>
              <a:buChar char="●"/>
            </a:pPr>
            <a:r>
              <a:rPr lang="en" sz="1700"/>
              <a:t>The more people in the group, the more ideas you get.</a:t>
            </a:r>
            <a:endParaRPr sz="1700"/>
          </a:p>
          <a:p>
            <a:pPr indent="-336550" lvl="0" marL="457200" rtl="0" algn="l">
              <a:spcBef>
                <a:spcPts val="0"/>
              </a:spcBef>
              <a:spcAft>
                <a:spcPts val="0"/>
              </a:spcAft>
              <a:buSzPts val="1700"/>
              <a:buChar char="●"/>
            </a:pPr>
            <a:r>
              <a:rPr lang="en" sz="1700"/>
              <a:t>Creativity can emerge in a more practical way when written down on paper, this helps people reflect their ideas and thoughts more clearly.</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36"/>
                                        </p:tgtEl>
                                        <p:attrNameLst>
                                          <p:attrName>style.visibility</p:attrName>
                                        </p:attrNameLst>
                                      </p:cBhvr>
                                      <p:to>
                                        <p:strVal val="visible"/>
                                      </p:to>
                                    </p:set>
                                    <p:anim calcmode="lin" valueType="num">
                                      <p:cBhvr additive="base">
                                        <p:cTn dur="1000"/>
                                        <p:tgtEl>
                                          <p:spTgt spid="33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37"/>
                                        </p:tgtEl>
                                        <p:attrNameLst>
                                          <p:attrName>style.visibility</p:attrName>
                                        </p:attrNameLst>
                                      </p:cBhvr>
                                      <p:to>
                                        <p:strVal val="visible"/>
                                      </p:to>
                                    </p:set>
                                    <p:anim calcmode="lin" valueType="num">
                                      <p:cBhvr additive="base">
                                        <p:cTn dur="1000"/>
                                        <p:tgtEl>
                                          <p:spTgt spid="33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6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43" name="Google Shape;343;p6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44" name="Google Shape;344;p6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45" name="Google Shape;345;p65"/>
          <p:cNvSpPr txBox="1"/>
          <p:nvPr/>
        </p:nvSpPr>
        <p:spPr>
          <a:xfrm>
            <a:off x="3564400" y="1000350"/>
            <a:ext cx="2230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Disadvantages</a:t>
            </a:r>
            <a:endParaRPr b="1" sz="2000"/>
          </a:p>
        </p:txBody>
      </p:sp>
      <p:sp>
        <p:nvSpPr>
          <p:cNvPr id="346" name="Google Shape;346;p65"/>
          <p:cNvSpPr txBox="1"/>
          <p:nvPr/>
        </p:nvSpPr>
        <p:spPr>
          <a:xfrm>
            <a:off x="285050" y="1474875"/>
            <a:ext cx="86511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Must be a method used in a face-to-face way, since in a virtual way it could not have the same results.</a:t>
            </a:r>
            <a:endParaRPr sz="1800"/>
          </a:p>
          <a:p>
            <a:pPr indent="-342900" lvl="0" marL="457200" rtl="0" algn="l">
              <a:spcBef>
                <a:spcPts val="0"/>
              </a:spcBef>
              <a:spcAft>
                <a:spcPts val="0"/>
              </a:spcAft>
              <a:buSzPts val="1800"/>
              <a:buChar char="●"/>
            </a:pPr>
            <a:r>
              <a:rPr lang="en" sz="1800"/>
              <a:t>The members of the activity cannot take the ideas of their colleagues and develop them separately.</a:t>
            </a:r>
            <a:endParaRPr sz="1800"/>
          </a:p>
          <a:p>
            <a:pPr indent="-342900" lvl="0" marL="457200" rtl="0" algn="l">
              <a:spcBef>
                <a:spcPts val="0"/>
              </a:spcBef>
              <a:spcAft>
                <a:spcPts val="0"/>
              </a:spcAft>
              <a:buSzPts val="1800"/>
              <a:buChar char="●"/>
            </a:pPr>
            <a:r>
              <a:rPr lang="en" sz="1800"/>
              <a:t>If the participation of each member of the team is not organized, it could generate a lack of control since it is a method normally used with large teams.</a:t>
            </a:r>
            <a:endParaRPr sz="1800"/>
          </a:p>
          <a:p>
            <a:pPr indent="-317500" lvl="0" marL="457200" rtl="0" algn="l">
              <a:spcBef>
                <a:spcPts val="0"/>
              </a:spcBef>
              <a:spcAft>
                <a:spcPts val="0"/>
              </a:spcAft>
              <a:buSzPts val="1400"/>
              <a:buChar char="●"/>
            </a:pPr>
            <a:r>
              <a:rPr lang="en" sz="1800"/>
              <a:t>If team members are not motivated, you may see a lack of synchronisation and you may not achieve the goal of creativity that you are looking for among the collection of ideas</a:t>
            </a: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45"/>
                                        </p:tgtEl>
                                        <p:attrNameLst>
                                          <p:attrName>style.visibility</p:attrName>
                                        </p:attrNameLst>
                                      </p:cBhvr>
                                      <p:to>
                                        <p:strVal val="visible"/>
                                      </p:to>
                                    </p:set>
                                    <p:anim calcmode="lin" valueType="num">
                                      <p:cBhvr additive="base">
                                        <p:cTn dur="1000"/>
                                        <p:tgtEl>
                                          <p:spTgt spid="34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1000"/>
                                        <p:tgtEl>
                                          <p:spTgt spid="3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6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52" name="Google Shape;352;p6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53" name="Google Shape;353;p6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54" name="Google Shape;354;p66"/>
          <p:cNvSpPr txBox="1"/>
          <p:nvPr/>
        </p:nvSpPr>
        <p:spPr>
          <a:xfrm>
            <a:off x="5564875" y="2057425"/>
            <a:ext cx="3755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Simple but powerful method for companies</a:t>
            </a:r>
            <a:endParaRPr b="1" sz="2000"/>
          </a:p>
        </p:txBody>
      </p:sp>
      <p:pic>
        <p:nvPicPr>
          <p:cNvPr id="355" name="Google Shape;355;p66"/>
          <p:cNvPicPr preferRelativeResize="0"/>
          <p:nvPr/>
        </p:nvPicPr>
        <p:blipFill>
          <a:blip r:embed="rId5">
            <a:alphaModFix/>
          </a:blip>
          <a:stretch>
            <a:fillRect/>
          </a:stretch>
        </p:blipFill>
        <p:spPr>
          <a:xfrm>
            <a:off x="1921075" y="1425425"/>
            <a:ext cx="3456075" cy="1935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54"/>
                                        </p:tgtEl>
                                        <p:attrNameLst>
                                          <p:attrName>style.visibility</p:attrName>
                                        </p:attrNameLst>
                                      </p:cBhvr>
                                      <p:to>
                                        <p:strVal val="visible"/>
                                      </p:to>
                                    </p:set>
                                    <p:anim calcmode="lin" valueType="num">
                                      <p:cBhvr additive="base">
                                        <p:cTn dur="1000"/>
                                        <p:tgtEl>
                                          <p:spTgt spid="35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55"/>
                                        </p:tgtEl>
                                        <p:attrNameLst>
                                          <p:attrName>style.visibility</p:attrName>
                                        </p:attrNameLst>
                                      </p:cBhvr>
                                      <p:to>
                                        <p:strVal val="visible"/>
                                      </p:to>
                                    </p:set>
                                    <p:anim calcmode="lin" valueType="num">
                                      <p:cBhvr additive="base">
                                        <p:cTn dur="1000"/>
                                        <p:tgtEl>
                                          <p:spTgt spid="35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6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61" name="Google Shape;361;p6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62" name="Google Shape;362;p6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63" name="Google Shape;363;p67"/>
          <p:cNvSpPr txBox="1"/>
          <p:nvPr/>
        </p:nvSpPr>
        <p:spPr>
          <a:xfrm>
            <a:off x="519150" y="1375750"/>
            <a:ext cx="81057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Examples of specific business questions could include:</a:t>
            </a:r>
            <a:endParaRPr b="1" sz="2000"/>
          </a:p>
          <a:p>
            <a:pPr indent="-342900" lvl="0" marL="457200" rtl="0" algn="l">
              <a:spcBef>
                <a:spcPts val="0"/>
              </a:spcBef>
              <a:spcAft>
                <a:spcPts val="0"/>
              </a:spcAft>
              <a:buSzPts val="1800"/>
              <a:buChar char="●"/>
            </a:pPr>
            <a:r>
              <a:rPr lang="en" sz="1800"/>
              <a:t>What new products should we launch to the public to expand our line?</a:t>
            </a:r>
            <a:endParaRPr sz="1800"/>
          </a:p>
          <a:p>
            <a:pPr indent="-342900" lvl="0" marL="457200" rtl="0" algn="l">
              <a:spcBef>
                <a:spcPts val="0"/>
              </a:spcBef>
              <a:spcAft>
                <a:spcPts val="0"/>
              </a:spcAft>
              <a:buSzPts val="1800"/>
              <a:buChar char="●"/>
            </a:pPr>
            <a:r>
              <a:rPr lang="en" sz="1800"/>
              <a:t>Are there any products that are in high demand that we do not yet have?</a:t>
            </a:r>
            <a:endParaRPr sz="1800"/>
          </a:p>
          <a:p>
            <a:pPr indent="-342900" lvl="0" marL="457200" rtl="0" algn="l">
              <a:spcBef>
                <a:spcPts val="0"/>
              </a:spcBef>
              <a:spcAft>
                <a:spcPts val="0"/>
              </a:spcAft>
              <a:buSzPts val="1800"/>
              <a:buChar char="●"/>
            </a:pPr>
            <a:r>
              <a:rPr lang="en" sz="1800"/>
              <a:t>How can we improve our efficiency in the production processes?</a:t>
            </a:r>
            <a:endParaRPr sz="1800"/>
          </a:p>
          <a:p>
            <a:pPr indent="-342900" lvl="0" marL="457200" rtl="0" algn="l">
              <a:spcBef>
                <a:spcPts val="0"/>
              </a:spcBef>
              <a:spcAft>
                <a:spcPts val="0"/>
              </a:spcAft>
              <a:buSzPts val="1800"/>
              <a:buChar char="●"/>
            </a:pPr>
            <a:r>
              <a:rPr lang="en" sz="1800"/>
              <a:t>What improvements in delivery to the end customer could be made?</a:t>
            </a:r>
            <a:endParaRPr sz="1800"/>
          </a:p>
          <a:p>
            <a:pPr indent="0" lvl="0" marL="0" rtl="0" algn="l">
              <a:spcBef>
                <a:spcPts val="0"/>
              </a:spcBef>
              <a:spcAft>
                <a:spcPts val="0"/>
              </a:spcAft>
              <a:buNone/>
            </a:pPr>
            <a:r>
              <a:t/>
            </a:r>
            <a:endParaRPr b="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63"/>
                                        </p:tgtEl>
                                        <p:attrNameLst>
                                          <p:attrName>style.visibility</p:attrName>
                                        </p:attrNameLst>
                                      </p:cBhvr>
                                      <p:to>
                                        <p:strVal val="visible"/>
                                      </p:to>
                                    </p:set>
                                    <p:anim calcmode="lin" valueType="num">
                                      <p:cBhvr additive="base">
                                        <p:cTn dur="1000"/>
                                        <p:tgtEl>
                                          <p:spTgt spid="36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8"/>
          <p:cNvSpPr/>
          <p:nvPr/>
        </p:nvSpPr>
        <p:spPr>
          <a:xfrm>
            <a:off x="-25350" y="-795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8"/>
          <p:cNvSpPr txBox="1"/>
          <p:nvPr/>
        </p:nvSpPr>
        <p:spPr>
          <a:xfrm>
            <a:off x="608300" y="1969100"/>
            <a:ext cx="3399900" cy="77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Roboto"/>
                <a:ea typeface="Roboto"/>
                <a:cs typeface="Roboto"/>
                <a:sym typeface="Roboto"/>
              </a:rPr>
              <a:t>THANK YOU</a:t>
            </a:r>
            <a:endParaRPr b="0" i="0" sz="3000" u="none" cap="none" strike="noStrike">
              <a:solidFill>
                <a:srgbClr val="000000"/>
              </a:solidFill>
              <a:latin typeface="Roboto"/>
              <a:ea typeface="Roboto"/>
              <a:cs typeface="Roboto"/>
              <a:sym typeface="Roboto"/>
            </a:endParaRPr>
          </a:p>
        </p:txBody>
      </p:sp>
      <p:pic>
        <p:nvPicPr>
          <p:cNvPr id="370" name="Google Shape;370;p68"/>
          <p:cNvPicPr preferRelativeResize="0"/>
          <p:nvPr/>
        </p:nvPicPr>
        <p:blipFill rotWithShape="1">
          <a:blip r:embed="rId3">
            <a:alphaModFix/>
          </a:blip>
          <a:srcRect b="0" l="0" r="0" t="0"/>
          <a:stretch/>
        </p:blipFill>
        <p:spPr>
          <a:xfrm>
            <a:off x="5660712" y="1367911"/>
            <a:ext cx="1980001" cy="2407675"/>
          </a:xfrm>
          <a:prstGeom prst="rect">
            <a:avLst/>
          </a:prstGeom>
          <a:noFill/>
          <a:ln>
            <a:noFill/>
          </a:ln>
        </p:spPr>
      </p:pic>
      <p:sp>
        <p:nvSpPr>
          <p:cNvPr id="371" name="Google Shape;371;p68"/>
          <p:cNvSpPr txBox="1"/>
          <p:nvPr/>
        </p:nvSpPr>
        <p:spPr>
          <a:xfrm>
            <a:off x="1022925" y="362900"/>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Proxima Nova"/>
                <a:ea typeface="Proxima Nova"/>
                <a:cs typeface="Proxima Nova"/>
                <a:sym typeface="Proxima Nova"/>
              </a:rPr>
              <a:t>/ethnuscodemithra</a:t>
            </a:r>
            <a:endParaRPr b="0" i="0" sz="1400" u="none" cap="none" strike="noStrike">
              <a:solidFill>
                <a:srgbClr val="000000"/>
              </a:solidFill>
              <a:latin typeface="Proxima Nova"/>
              <a:ea typeface="Proxima Nova"/>
              <a:cs typeface="Proxima Nova"/>
              <a:sym typeface="Proxima Nova"/>
            </a:endParaRPr>
          </a:p>
        </p:txBody>
      </p:sp>
      <p:pic>
        <p:nvPicPr>
          <p:cNvPr id="372" name="Google Shape;372;p68"/>
          <p:cNvPicPr preferRelativeResize="0"/>
          <p:nvPr/>
        </p:nvPicPr>
        <p:blipFill rotWithShape="1">
          <a:blip r:embed="rId4">
            <a:alphaModFix/>
          </a:blip>
          <a:srcRect b="0" l="0" r="0" t="0"/>
          <a:stretch/>
        </p:blipFill>
        <p:spPr>
          <a:xfrm>
            <a:off x="300225" y="213025"/>
            <a:ext cx="713224" cy="645093"/>
          </a:xfrm>
          <a:prstGeom prst="rect">
            <a:avLst/>
          </a:prstGeom>
          <a:noFill/>
          <a:ln>
            <a:noFill/>
          </a:ln>
        </p:spPr>
      </p:pic>
      <p:pic>
        <p:nvPicPr>
          <p:cNvPr id="373" name="Google Shape;373;p68"/>
          <p:cNvPicPr preferRelativeResize="0"/>
          <p:nvPr/>
        </p:nvPicPr>
        <p:blipFill rotWithShape="1">
          <a:blip r:embed="rId5">
            <a:alphaModFix/>
          </a:blip>
          <a:srcRect b="0" l="0" r="0" t="0"/>
          <a:stretch/>
        </p:blipFill>
        <p:spPr>
          <a:xfrm>
            <a:off x="5388850" y="225775"/>
            <a:ext cx="645070" cy="645101"/>
          </a:xfrm>
          <a:prstGeom prst="rect">
            <a:avLst/>
          </a:prstGeom>
          <a:noFill/>
          <a:ln>
            <a:noFill/>
          </a:ln>
        </p:spPr>
      </p:pic>
      <p:sp>
        <p:nvSpPr>
          <p:cNvPr id="374" name="Google Shape;374;p68"/>
          <p:cNvSpPr txBox="1"/>
          <p:nvPr/>
        </p:nvSpPr>
        <p:spPr>
          <a:xfrm>
            <a:off x="6025875" y="362900"/>
            <a:ext cx="898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4A86E8"/>
                </a:solidFill>
                <a:latin typeface="Arial"/>
                <a:ea typeface="Arial"/>
                <a:cs typeface="Arial"/>
                <a:sym typeface="Arial"/>
              </a:rPr>
              <a:t>/ethnus</a:t>
            </a:r>
            <a:endParaRPr b="0" i="0" sz="1400" u="none" cap="none" strike="noStrike">
              <a:solidFill>
                <a:srgbClr val="000000"/>
              </a:solidFill>
              <a:latin typeface="Proxima Nova"/>
              <a:ea typeface="Proxima Nova"/>
              <a:cs typeface="Proxima Nova"/>
              <a:sym typeface="Proxima Nova"/>
            </a:endParaRPr>
          </a:p>
        </p:txBody>
      </p:sp>
      <p:sp>
        <p:nvSpPr>
          <p:cNvPr id="375" name="Google Shape;375;p68"/>
          <p:cNvSpPr txBox="1"/>
          <p:nvPr/>
        </p:nvSpPr>
        <p:spPr>
          <a:xfrm>
            <a:off x="3575139" y="373902"/>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FF0000"/>
                </a:solidFill>
                <a:latin typeface="Proxima Nova"/>
                <a:ea typeface="Proxima Nova"/>
                <a:cs typeface="Proxima Nova"/>
                <a:sym typeface="Proxima Nova"/>
              </a:rPr>
              <a:t>Ethnus Codemithra</a:t>
            </a:r>
            <a:endParaRPr b="0" i="0" sz="1400" u="none" cap="none" strike="noStrike">
              <a:solidFill>
                <a:srgbClr val="FF0000"/>
              </a:solidFill>
              <a:latin typeface="Proxima Nova"/>
              <a:ea typeface="Proxima Nova"/>
              <a:cs typeface="Proxima Nova"/>
              <a:sym typeface="Proxima Nova"/>
            </a:endParaRPr>
          </a:p>
        </p:txBody>
      </p:sp>
      <p:pic>
        <p:nvPicPr>
          <p:cNvPr id="376" name="Google Shape;376;p68"/>
          <p:cNvPicPr preferRelativeResize="0"/>
          <p:nvPr/>
        </p:nvPicPr>
        <p:blipFill rotWithShape="1">
          <a:blip r:embed="rId6">
            <a:alphaModFix/>
          </a:blip>
          <a:srcRect b="0" l="2901" r="2901" t="0"/>
          <a:stretch/>
        </p:blipFill>
        <p:spPr>
          <a:xfrm>
            <a:off x="7065600" y="214800"/>
            <a:ext cx="608215" cy="645074"/>
          </a:xfrm>
          <a:prstGeom prst="rect">
            <a:avLst/>
          </a:prstGeom>
          <a:noFill/>
          <a:ln>
            <a:noFill/>
          </a:ln>
        </p:spPr>
      </p:pic>
      <p:sp>
        <p:nvSpPr>
          <p:cNvPr id="377" name="Google Shape;377;p68"/>
          <p:cNvSpPr txBox="1"/>
          <p:nvPr/>
        </p:nvSpPr>
        <p:spPr>
          <a:xfrm>
            <a:off x="7689950" y="373900"/>
            <a:ext cx="1320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Proxima Nova"/>
                <a:ea typeface="Proxima Nova"/>
                <a:cs typeface="Proxima Nova"/>
                <a:sym typeface="Proxima Nova"/>
              </a:rPr>
              <a:t>/code_mithra</a:t>
            </a:r>
            <a:endParaRPr b="0" i="0" sz="1400" u="none" cap="none" strike="noStrike">
              <a:solidFill>
                <a:srgbClr val="FF0000"/>
              </a:solidFill>
              <a:latin typeface="Proxima Nova"/>
              <a:ea typeface="Proxima Nova"/>
              <a:cs typeface="Proxima Nova"/>
              <a:sym typeface="Proxima Nova"/>
            </a:endParaRPr>
          </a:p>
        </p:txBody>
      </p:sp>
      <p:sp>
        <p:nvSpPr>
          <p:cNvPr id="378" name="Google Shape;378;p68"/>
          <p:cNvSpPr txBox="1"/>
          <p:nvPr/>
        </p:nvSpPr>
        <p:spPr>
          <a:xfrm>
            <a:off x="507200" y="2800350"/>
            <a:ext cx="41931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Arial"/>
                <a:ea typeface="Arial"/>
                <a:cs typeface="Arial"/>
                <a:sym typeface="Arial"/>
                <a:hlinkClick r:id="rId7"/>
              </a:rPr>
              <a:t>https://learn.codemithra.com/</a:t>
            </a:r>
            <a:endParaRPr b="0" i="0" sz="3700" u="none" cap="none" strike="noStrike">
              <a:solidFill>
                <a:srgbClr val="1C315B"/>
              </a:solidFill>
              <a:latin typeface="Proxima Nova"/>
              <a:ea typeface="Proxima Nova"/>
              <a:cs typeface="Proxima Nova"/>
              <a:sym typeface="Proxima Nova"/>
            </a:endParaRPr>
          </a:p>
        </p:txBody>
      </p:sp>
      <p:sp>
        <p:nvSpPr>
          <p:cNvPr id="379" name="Google Shape;379;p68"/>
          <p:cNvSpPr/>
          <p:nvPr/>
        </p:nvSpPr>
        <p:spPr>
          <a:xfrm>
            <a:off x="-25350" y="405153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8"/>
          <p:cNvSpPr txBox="1"/>
          <p:nvPr/>
        </p:nvSpPr>
        <p:spPr>
          <a:xfrm>
            <a:off x="1563475" y="4422380"/>
            <a:ext cx="2184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codemithra@ethnus.com</a:t>
            </a:r>
            <a:endParaRPr b="0" i="0" sz="1400" u="none" cap="none" strike="noStrike">
              <a:solidFill>
                <a:srgbClr val="000000"/>
              </a:solidFill>
              <a:latin typeface="Proxima Nova"/>
              <a:ea typeface="Proxima Nova"/>
              <a:cs typeface="Proxima Nova"/>
              <a:sym typeface="Proxima Nova"/>
            </a:endParaRPr>
          </a:p>
        </p:txBody>
      </p:sp>
      <p:pic>
        <p:nvPicPr>
          <p:cNvPr id="381" name="Google Shape;381;p68"/>
          <p:cNvPicPr preferRelativeResize="0"/>
          <p:nvPr/>
        </p:nvPicPr>
        <p:blipFill rotWithShape="1">
          <a:blip r:embed="rId8">
            <a:alphaModFix/>
          </a:blip>
          <a:srcRect b="0" l="0" r="0" t="0"/>
          <a:stretch/>
        </p:blipFill>
        <p:spPr>
          <a:xfrm>
            <a:off x="5998788" y="4274268"/>
            <a:ext cx="713232" cy="713232"/>
          </a:xfrm>
          <a:prstGeom prst="rect">
            <a:avLst/>
          </a:prstGeom>
          <a:noFill/>
          <a:ln>
            <a:noFill/>
          </a:ln>
        </p:spPr>
      </p:pic>
      <p:pic>
        <p:nvPicPr>
          <p:cNvPr id="382" name="Google Shape;382;p68"/>
          <p:cNvPicPr preferRelativeResize="0"/>
          <p:nvPr/>
        </p:nvPicPr>
        <p:blipFill rotWithShape="1">
          <a:blip r:embed="rId9">
            <a:alphaModFix/>
          </a:blip>
          <a:srcRect b="0" l="0" r="0" t="0"/>
          <a:stretch/>
        </p:blipFill>
        <p:spPr>
          <a:xfrm>
            <a:off x="909825" y="4272512"/>
            <a:ext cx="716750" cy="716750"/>
          </a:xfrm>
          <a:prstGeom prst="rect">
            <a:avLst/>
          </a:prstGeom>
          <a:noFill/>
          <a:ln>
            <a:noFill/>
          </a:ln>
        </p:spPr>
      </p:pic>
      <p:pic>
        <p:nvPicPr>
          <p:cNvPr id="383" name="Google Shape;383;p68"/>
          <p:cNvPicPr preferRelativeResize="0"/>
          <p:nvPr/>
        </p:nvPicPr>
        <p:blipFill rotWithShape="1">
          <a:blip r:embed="rId10">
            <a:alphaModFix/>
          </a:blip>
          <a:srcRect b="0" l="0" r="0" t="0"/>
          <a:stretch/>
        </p:blipFill>
        <p:spPr>
          <a:xfrm>
            <a:off x="3712438" y="4285267"/>
            <a:ext cx="713232" cy="713232"/>
          </a:xfrm>
          <a:prstGeom prst="rect">
            <a:avLst/>
          </a:prstGeom>
          <a:noFill/>
          <a:ln>
            <a:noFill/>
          </a:ln>
        </p:spPr>
      </p:pic>
      <p:sp>
        <p:nvSpPr>
          <p:cNvPr id="384" name="Google Shape;384;p68"/>
          <p:cNvSpPr txBox="1"/>
          <p:nvPr/>
        </p:nvSpPr>
        <p:spPr>
          <a:xfrm>
            <a:off x="4425675" y="4422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+91 7815 095 095</a:t>
            </a:r>
            <a:endParaRPr b="0" i="0" sz="1400" u="none" cap="none" strike="noStrike">
              <a:solidFill>
                <a:srgbClr val="000000"/>
              </a:solidFill>
              <a:latin typeface="Proxima Nova"/>
              <a:ea typeface="Proxima Nova"/>
              <a:cs typeface="Proxima Nova"/>
              <a:sym typeface="Proxima Nova"/>
            </a:endParaRPr>
          </a:p>
        </p:txBody>
      </p:sp>
      <p:sp>
        <p:nvSpPr>
          <p:cNvPr id="385" name="Google Shape;385;p68"/>
          <p:cNvSpPr txBox="1"/>
          <p:nvPr/>
        </p:nvSpPr>
        <p:spPr>
          <a:xfrm>
            <a:off x="6660975" y="4433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+91 9019 921 340</a:t>
            </a:r>
            <a:endParaRPr b="0" i="0" sz="1400" u="none" cap="none" strike="noStrike">
              <a:solidFill>
                <a:srgbClr val="000000"/>
              </a:solidFill>
              <a:latin typeface="Proxima Nova"/>
              <a:ea typeface="Proxima Nova"/>
              <a:cs typeface="Proxima Nova"/>
              <a:sym typeface="Proxima Nova"/>
            </a:endParaRPr>
          </a:p>
        </p:txBody>
      </p:sp>
      <p:pic>
        <p:nvPicPr>
          <p:cNvPr id="386" name="Google Shape;386;p68"/>
          <p:cNvPicPr preferRelativeResize="0"/>
          <p:nvPr/>
        </p:nvPicPr>
        <p:blipFill rotWithShape="1">
          <a:blip r:embed="rId11">
            <a:alphaModFix/>
          </a:blip>
          <a:srcRect b="0" l="0" r="0" t="0"/>
          <a:stretch/>
        </p:blipFill>
        <p:spPr>
          <a:xfrm>
            <a:off x="2823886" y="268626"/>
            <a:ext cx="788464" cy="554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6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92" name="Google Shape;392;p6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93" name="Google Shape;393;p6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7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99" name="Google Shape;399;p7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00" name="Google Shape;400;p7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7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06" name="Google Shape;406;p7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07" name="Google Shape;407;p7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7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13" name="Google Shape;413;p7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14" name="Google Shape;414;p7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4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73" name="Google Shape;173;p4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74" name="Google Shape;174;p46"/>
          <p:cNvSpPr txBox="1"/>
          <p:nvPr/>
        </p:nvSpPr>
        <p:spPr>
          <a:xfrm>
            <a:off x="743625" y="1102725"/>
            <a:ext cx="7455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There are a few different ways to approach brainwriting, but the basic method is as follows:</a:t>
            </a:r>
            <a:endParaRPr b="1" sz="2000"/>
          </a:p>
        </p:txBody>
      </p:sp>
      <p:sp>
        <p:nvSpPr>
          <p:cNvPr id="175" name="Google Shape;175;p4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76" name="Google Shape;176;p46"/>
          <p:cNvSpPr txBox="1"/>
          <p:nvPr/>
        </p:nvSpPr>
        <p:spPr>
          <a:xfrm>
            <a:off x="508150" y="2045000"/>
            <a:ext cx="80808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AutoNum type="arabicPeriod"/>
            </a:pPr>
            <a:r>
              <a:rPr lang="en" sz="1800"/>
              <a:t>Each person writes down their ideas in response to a question or problem.</a:t>
            </a:r>
            <a:endParaRPr sz="1800"/>
          </a:p>
          <a:p>
            <a:pPr indent="-342900" lvl="0" marL="457200" rtl="0" algn="l">
              <a:spcBef>
                <a:spcPts val="0"/>
              </a:spcBef>
              <a:spcAft>
                <a:spcPts val="0"/>
              </a:spcAft>
              <a:buSzPts val="1800"/>
              <a:buAutoNum type="arabicPeriod"/>
            </a:pPr>
            <a:r>
              <a:rPr lang="en" sz="1800"/>
              <a:t>When finished, they pass their paper to the next person who then reviews the ideas and adds to them. </a:t>
            </a:r>
            <a:endParaRPr sz="1800"/>
          </a:p>
          <a:p>
            <a:pPr indent="-342900" lvl="0" marL="457200" rtl="0" algn="l">
              <a:spcBef>
                <a:spcPts val="0"/>
              </a:spcBef>
              <a:spcAft>
                <a:spcPts val="0"/>
              </a:spcAft>
              <a:buSzPts val="1800"/>
              <a:buAutoNum type="arabicPeriod"/>
            </a:pPr>
            <a:r>
              <a:rPr lang="en" sz="1800"/>
              <a:t>Once the papers have made a full round, the team shares all the ideas (usually on a whiteboard).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500"/>
                                        <p:tgtEl>
                                          <p:spTgt spid="17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7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20" name="Google Shape;420;p7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21" name="Google Shape;421;p7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7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27" name="Google Shape;427;p7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28" name="Google Shape;428;p7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7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34" name="Google Shape;434;p7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35" name="Google Shape;435;p7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7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41" name="Google Shape;441;p7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42" name="Google Shape;442;p7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7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48" name="Google Shape;448;p7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49" name="Google Shape;449;p7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7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55" name="Google Shape;455;p7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56" name="Google Shape;456;p7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7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62" name="Google Shape;462;p7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63" name="Google Shape;463;p7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4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82" name="Google Shape;182;p4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83" name="Google Shape;183;p47"/>
          <p:cNvSpPr/>
          <p:nvPr/>
        </p:nvSpPr>
        <p:spPr>
          <a:xfrm>
            <a:off x="2913450" y="207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84" name="Google Shape;184;p47"/>
          <p:cNvSpPr txBox="1"/>
          <p:nvPr/>
        </p:nvSpPr>
        <p:spPr>
          <a:xfrm>
            <a:off x="5660825" y="219920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Brainwriting vs. brainstorming</a:t>
            </a:r>
            <a:endParaRPr b="1" sz="2000"/>
          </a:p>
        </p:txBody>
      </p:sp>
      <p:pic>
        <p:nvPicPr>
          <p:cNvPr descr="brainwriting example" id="185" name="Google Shape;185;p47"/>
          <p:cNvPicPr preferRelativeResize="0"/>
          <p:nvPr/>
        </p:nvPicPr>
        <p:blipFill>
          <a:blip r:embed="rId5">
            <a:alphaModFix/>
          </a:blip>
          <a:stretch>
            <a:fillRect/>
          </a:stretch>
        </p:blipFill>
        <p:spPr>
          <a:xfrm>
            <a:off x="1613801" y="769475"/>
            <a:ext cx="3564400" cy="42212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500"/>
                                        <p:tgtEl>
                                          <p:spTgt spid="18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4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91" name="Google Shape;191;p4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92" name="Google Shape;192;p4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93" name="Google Shape;193;p48"/>
          <p:cNvSpPr txBox="1"/>
          <p:nvPr/>
        </p:nvSpPr>
        <p:spPr>
          <a:xfrm>
            <a:off x="3033000" y="1102725"/>
            <a:ext cx="302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Benefits of brainwriting</a:t>
            </a:r>
            <a:endParaRPr b="1" sz="2000">
              <a:solidFill>
                <a:schemeClr val="dk1"/>
              </a:solidFill>
            </a:endParaRPr>
          </a:p>
        </p:txBody>
      </p:sp>
      <p:sp>
        <p:nvSpPr>
          <p:cNvPr id="194" name="Google Shape;194;p48"/>
          <p:cNvSpPr txBox="1"/>
          <p:nvPr/>
        </p:nvSpPr>
        <p:spPr>
          <a:xfrm>
            <a:off x="662400" y="1598825"/>
            <a:ext cx="8514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Brainwriting has several benefits and advantages over brainstorming. </a:t>
            </a:r>
            <a:endParaRPr sz="1800"/>
          </a:p>
          <a:p>
            <a:pPr indent="-342900" lvl="0" marL="457200" rtl="0" algn="l">
              <a:spcBef>
                <a:spcPts val="0"/>
              </a:spcBef>
              <a:spcAft>
                <a:spcPts val="0"/>
              </a:spcAft>
              <a:buSzPts val="1800"/>
              <a:buChar char="●"/>
            </a:pPr>
            <a:r>
              <a:rPr lang="en" sz="1800"/>
              <a:t>Faster, more efficient idea generation</a:t>
            </a:r>
            <a:endParaRPr sz="1800"/>
          </a:p>
          <a:p>
            <a:pPr indent="-342900" lvl="0" marL="457200" rtl="0" algn="l">
              <a:spcBef>
                <a:spcPts val="0"/>
              </a:spcBef>
              <a:spcAft>
                <a:spcPts val="0"/>
              </a:spcAft>
              <a:buSzPts val="1800"/>
              <a:buChar char="●"/>
            </a:pPr>
            <a:r>
              <a:rPr lang="en" sz="1800"/>
              <a:t>Less social anxiety and competing personalities</a:t>
            </a:r>
            <a:endParaRPr sz="1800"/>
          </a:p>
          <a:p>
            <a:pPr indent="-342900" lvl="0" marL="457200" rtl="0" algn="l">
              <a:spcBef>
                <a:spcPts val="0"/>
              </a:spcBef>
              <a:spcAft>
                <a:spcPts val="0"/>
              </a:spcAft>
              <a:buSzPts val="1800"/>
              <a:buChar char="●"/>
            </a:pPr>
            <a:r>
              <a:rPr lang="en" sz="1800"/>
              <a:t>Often yields more diverse and creative ideas</a:t>
            </a:r>
            <a:endParaRPr sz="1800"/>
          </a:p>
          <a:p>
            <a:pPr indent="-342900" lvl="0" marL="457200" rtl="0" algn="l">
              <a:spcBef>
                <a:spcPts val="0"/>
              </a:spcBef>
              <a:spcAft>
                <a:spcPts val="0"/>
              </a:spcAft>
              <a:buSzPts val="1800"/>
              <a:buChar char="●"/>
            </a:pPr>
            <a:r>
              <a:rPr lang="en" sz="1800"/>
              <a:t>Avoids falling into group-think consensus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500"/>
                                        <p:tgtEl>
                                          <p:spTgt spid="193"/>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4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0" name="Google Shape;200;p4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01" name="Google Shape;201;p4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02" name="Google Shape;202;p49"/>
          <p:cNvSpPr txBox="1"/>
          <p:nvPr/>
        </p:nvSpPr>
        <p:spPr>
          <a:xfrm>
            <a:off x="5951100" y="23254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When to use brainwriting</a:t>
            </a:r>
            <a:endParaRPr b="1" sz="2000">
              <a:solidFill>
                <a:schemeClr val="dk1"/>
              </a:solidFill>
            </a:endParaRPr>
          </a:p>
        </p:txBody>
      </p:sp>
      <p:pic>
        <p:nvPicPr>
          <p:cNvPr id="203" name="Google Shape;203;p49"/>
          <p:cNvPicPr preferRelativeResize="0"/>
          <p:nvPr/>
        </p:nvPicPr>
        <p:blipFill>
          <a:blip r:embed="rId5">
            <a:alphaModFix/>
          </a:blip>
          <a:stretch>
            <a:fillRect/>
          </a:stretch>
        </p:blipFill>
        <p:spPr>
          <a:xfrm>
            <a:off x="2761050" y="2032725"/>
            <a:ext cx="3028950" cy="151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500"/>
                                        <p:tgtEl>
                                          <p:spTgt spid="202"/>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5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9" name="Google Shape;209;p5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10" name="Google Shape;210;p5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11" name="Google Shape;211;p50"/>
          <p:cNvSpPr txBox="1"/>
          <p:nvPr/>
        </p:nvSpPr>
        <p:spPr>
          <a:xfrm>
            <a:off x="5879225" y="21715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How to use brainwriting</a:t>
            </a:r>
            <a:endParaRPr b="1" sz="2000">
              <a:solidFill>
                <a:schemeClr val="dk1"/>
              </a:solidFill>
            </a:endParaRPr>
          </a:p>
        </p:txBody>
      </p:sp>
      <p:pic>
        <p:nvPicPr>
          <p:cNvPr id="212" name="Google Shape;212;p50"/>
          <p:cNvPicPr preferRelativeResize="0"/>
          <p:nvPr/>
        </p:nvPicPr>
        <p:blipFill>
          <a:blip r:embed="rId5">
            <a:alphaModFix/>
          </a:blip>
          <a:stretch>
            <a:fillRect/>
          </a:stretch>
        </p:blipFill>
        <p:spPr>
          <a:xfrm>
            <a:off x="2761050" y="1375825"/>
            <a:ext cx="2634350" cy="25897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500"/>
                                        <p:tgtEl>
                                          <p:spTgt spid="211"/>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1000"/>
                                        <p:tgtEl>
                                          <p:spTgt spid="2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5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18" name="Google Shape;218;p5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19" name="Google Shape;219;p5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20" name="Google Shape;220;p51"/>
          <p:cNvSpPr txBox="1"/>
          <p:nvPr/>
        </p:nvSpPr>
        <p:spPr>
          <a:xfrm>
            <a:off x="5941250" y="24005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1. Clarify the rules and parameters</a:t>
            </a:r>
            <a:endParaRPr b="1" sz="2000">
              <a:solidFill>
                <a:schemeClr val="dk1"/>
              </a:solidFill>
            </a:endParaRPr>
          </a:p>
        </p:txBody>
      </p:sp>
      <p:pic>
        <p:nvPicPr>
          <p:cNvPr id="221" name="Google Shape;221;p51"/>
          <p:cNvPicPr preferRelativeResize="0"/>
          <p:nvPr/>
        </p:nvPicPr>
        <p:blipFill>
          <a:blip r:embed="rId5">
            <a:alphaModFix/>
          </a:blip>
          <a:stretch>
            <a:fillRect/>
          </a:stretch>
        </p:blipFill>
        <p:spPr>
          <a:xfrm>
            <a:off x="2841900" y="1876825"/>
            <a:ext cx="2466975" cy="1847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500"/>
                                        <p:tgtEl>
                                          <p:spTgt spid="220"/>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21"/>
                                        </p:tgtEl>
                                        <p:attrNameLst>
                                          <p:attrName>style.visibility</p:attrName>
                                        </p:attrNameLst>
                                      </p:cBhvr>
                                      <p:to>
                                        <p:strVal val="visible"/>
                                      </p:to>
                                    </p:set>
                                    <p:anim calcmode="lin" valueType="num">
                                      <p:cBhvr additive="base">
                                        <p:cTn dur="1000"/>
                                        <p:tgtEl>
                                          <p:spTgt spid="22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5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27" name="Google Shape;227;p5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28" name="Google Shape;228;p5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29" name="Google Shape;229;p52"/>
          <p:cNvSpPr txBox="1"/>
          <p:nvPr/>
        </p:nvSpPr>
        <p:spPr>
          <a:xfrm>
            <a:off x="5775600" y="2309063"/>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2. Identify the problem or question to be answered</a:t>
            </a:r>
            <a:endParaRPr b="1" sz="2000">
              <a:solidFill>
                <a:schemeClr val="dk1"/>
              </a:solidFill>
            </a:endParaRPr>
          </a:p>
        </p:txBody>
      </p:sp>
      <p:pic>
        <p:nvPicPr>
          <p:cNvPr id="230" name="Google Shape;230;p52"/>
          <p:cNvPicPr preferRelativeResize="0"/>
          <p:nvPr/>
        </p:nvPicPr>
        <p:blipFill rotWithShape="1">
          <a:blip r:embed="rId5">
            <a:alphaModFix/>
          </a:blip>
          <a:srcRect b="19475" l="0" r="0" t="-7441"/>
          <a:stretch/>
        </p:blipFill>
        <p:spPr>
          <a:xfrm>
            <a:off x="2602725" y="1400588"/>
            <a:ext cx="2699825" cy="2342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500"/>
                                        <p:tgtEl>
                                          <p:spTgt spid="229"/>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000"/>
                                        <p:tgtEl>
                                          <p:spTgt spid="23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FF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F0748A49C7624E8667DD2D0D9BDB8D" ma:contentTypeVersion="4" ma:contentTypeDescription="Create a new document." ma:contentTypeScope="" ma:versionID="bbe6de136da7e996b0f6502dbb33e898">
  <xsd:schema xmlns:xsd="http://www.w3.org/2001/XMLSchema" xmlns:xs="http://www.w3.org/2001/XMLSchema" xmlns:p="http://schemas.microsoft.com/office/2006/metadata/properties" xmlns:ns2="454598ca-dfd9-4fd0-bd79-bd501cd98b3a" xmlns:ns3="7965986c-b022-4b79-a72d-aa6638137652" targetNamespace="http://schemas.microsoft.com/office/2006/metadata/properties" ma:root="true" ma:fieldsID="c6a7a5082a85b679ef2000336e318c25" ns2:_="" ns3:_="">
    <xsd:import namespace="454598ca-dfd9-4fd0-bd79-bd501cd98b3a"/>
    <xsd:import namespace="7965986c-b022-4b79-a72d-aa663813765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598ca-dfd9-4fd0-bd79-bd501cd98b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965986c-b022-4b79-a72d-aa663813765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B5DEFFF-60F9-4C22-AE8D-E146E53337E0}"/>
</file>

<file path=customXml/itemProps2.xml><?xml version="1.0" encoding="utf-8"?>
<ds:datastoreItem xmlns:ds="http://schemas.openxmlformats.org/officeDocument/2006/customXml" ds:itemID="{7A00EC1B-C6A4-4B80-81AB-A639BD2EB510}"/>
</file>

<file path=customXml/itemProps3.xml><?xml version="1.0" encoding="utf-8"?>
<ds:datastoreItem xmlns:ds="http://schemas.openxmlformats.org/officeDocument/2006/customXml" ds:itemID="{6F7FA7EB-F604-4091-89D1-F280FAA0F825}"/>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0x01010013F0748A49C7624E8667DD2D0D9BDB8D</vt:lpwstr>
  </property>
</Properties>
</file>